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80" r:id="rId4"/>
  </p:sldMasterIdLst>
  <p:notesMasterIdLst>
    <p:notesMasterId r:id="rId43"/>
  </p:notesMasterIdLst>
  <p:handoutMasterIdLst>
    <p:handoutMasterId r:id="rId44"/>
  </p:handoutMasterIdLst>
  <p:sldIdLst>
    <p:sldId id="256" r:id="rId5"/>
    <p:sldId id="265" r:id="rId6"/>
    <p:sldId id="313" r:id="rId7"/>
    <p:sldId id="275" r:id="rId8"/>
    <p:sldId id="266" r:id="rId9"/>
    <p:sldId id="307" r:id="rId10"/>
    <p:sldId id="310" r:id="rId11"/>
    <p:sldId id="277" r:id="rId12"/>
    <p:sldId id="271" r:id="rId13"/>
    <p:sldId id="314" r:id="rId14"/>
    <p:sldId id="278" r:id="rId15"/>
    <p:sldId id="281" r:id="rId16"/>
    <p:sldId id="279" r:id="rId17"/>
    <p:sldId id="280" r:id="rId18"/>
    <p:sldId id="284" r:id="rId19"/>
    <p:sldId id="282" r:id="rId20"/>
    <p:sldId id="312" r:id="rId21"/>
    <p:sldId id="285" r:id="rId22"/>
    <p:sldId id="286" r:id="rId23"/>
    <p:sldId id="315" r:id="rId24"/>
    <p:sldId id="318" r:id="rId25"/>
    <p:sldId id="292" r:id="rId26"/>
    <p:sldId id="294" r:id="rId27"/>
    <p:sldId id="296" r:id="rId28"/>
    <p:sldId id="295" r:id="rId29"/>
    <p:sldId id="306" r:id="rId30"/>
    <p:sldId id="297" r:id="rId31"/>
    <p:sldId id="298" r:id="rId32"/>
    <p:sldId id="305" r:id="rId33"/>
    <p:sldId id="316" r:id="rId34"/>
    <p:sldId id="317" r:id="rId35"/>
    <p:sldId id="319" r:id="rId36"/>
    <p:sldId id="320" r:id="rId37"/>
    <p:sldId id="301" r:id="rId38"/>
    <p:sldId id="303" r:id="rId39"/>
    <p:sldId id="302" r:id="rId40"/>
    <p:sldId id="304" r:id="rId41"/>
    <p:sldId id="311" r:id="rId42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8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85ED"/>
    <a:srgbClr val="1287C3"/>
    <a:srgbClr val="E6E7E8"/>
    <a:srgbClr val="F4F5F5"/>
    <a:srgbClr val="E69289"/>
    <a:srgbClr val="A93023"/>
    <a:srgbClr val="72CC9B"/>
    <a:srgbClr val="AA89C5"/>
    <a:srgbClr val="376D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D9037B2-5EAF-4C6D-B37A-0ABDEDC037E7}" v="14" dt="2020-10-22T13:49:23.4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80" autoAdjust="0"/>
    <p:restoredTop sz="80324" autoAdjust="0"/>
  </p:normalViewPr>
  <p:slideViewPr>
    <p:cSldViewPr showGuides="1">
      <p:cViewPr varScale="1">
        <p:scale>
          <a:sx n="49" d="100"/>
          <a:sy n="49" d="100"/>
        </p:scale>
        <p:origin x="806" y="58"/>
      </p:cViewPr>
      <p:guideLst>
        <p:guide orient="horz" pos="2160"/>
        <p:guide pos="3839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CE221E-83ED-4F6C-BA5F-3F9E6FDB6953}" type="datetimeFigureOut">
              <a:rPr lang="en-US"/>
              <a:t>4/25/2021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CBEF8-5CDE-472B-839B-B8BB0C881006}" type="slidenum">
              <a:rPr/>
              <a:t>‹N›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53E5F-CE67-483C-A264-F17AC70E9CA2}" type="datetimeFigureOut">
              <a:rPr lang="en-US"/>
              <a:t>4/25/2021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98AFB-CB0D-4DFE-87B9-B4B0D0DE73CD}" type="slidenum">
              <a:rPr/>
              <a:t>‹N›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008728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97538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11592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0944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74631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93926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93913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37466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750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1780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90639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6012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14266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705152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1658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49445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29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083845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874147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8AFB-CB0D-4DFE-87B9-B4B0D0DE73C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84273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8AFB-CB0D-4DFE-87B9-B4B0D0DE73C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2471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8AFB-CB0D-4DFE-87B9-B4B0D0DE73C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08531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8AFB-CB0D-4DFE-87B9-B4B0D0DE73C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136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2325806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8917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0602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9299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u="sng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5418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030688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90711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440282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1639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5958" y="-4763"/>
            <a:ext cx="5013606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7638" y="1380069"/>
            <a:ext cx="8572389" cy="2616199"/>
          </a:xfrm>
        </p:spPr>
        <p:txBody>
          <a:bodyPr anchor="b">
            <a:normAutofit/>
          </a:bodyPr>
          <a:lstStyle>
            <a:lvl1pPr algn="r">
              <a:defRPr sz="5998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4202" y="3996267"/>
            <a:ext cx="698582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099">
                <a:solidFill>
                  <a:schemeClr val="tx1"/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ADD6C-D7D6-4F14-9CFC-625A961F0C50}" type="datetime1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1023" y="5883276"/>
            <a:ext cx="4322918" cy="365125"/>
          </a:xfrm>
        </p:spPr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fld id="{AAEAE4A8-A6E5-453E-B946-FB774B73F48C}" type="slidenum">
              <a:rPr lang="it-IT" smtClean="0"/>
              <a:pPr/>
              <a:t>‹N›</a:t>
            </a:fld>
            <a:endParaRPr lang="it-IT" dirty="0"/>
          </a:p>
        </p:txBody>
      </p:sp>
      <p:pic>
        <p:nvPicPr>
          <p:cNvPr id="14" name="Immagin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9005" y="-5191"/>
            <a:ext cx="1153385" cy="1153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356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4732865"/>
            <a:ext cx="10016102" cy="566738"/>
          </a:xfrm>
        </p:spPr>
        <p:txBody>
          <a:bodyPr anchor="b">
            <a:normAutofit/>
          </a:bodyPr>
          <a:lstStyle>
            <a:lvl1pPr algn="ctr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5391" y="932112"/>
            <a:ext cx="8223802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3925" y="5299603"/>
            <a:ext cx="10016102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F565D-E9D7-4756-AE7C-BE08C554BCE1}" type="datetime1">
              <a:rPr lang="en-US" smtClean="0"/>
              <a:t>4/25/2021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93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6" y="685800"/>
            <a:ext cx="10016102" cy="3048000"/>
          </a:xfrm>
        </p:spPr>
        <p:txBody>
          <a:bodyPr anchor="ctr">
            <a:normAutofit/>
          </a:bodyPr>
          <a:lstStyle>
            <a:lvl1pPr algn="ctr">
              <a:defRPr sz="31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3926" y="4343400"/>
            <a:ext cx="10016104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4702B-136C-476A-B952-4D17D0C153FA}" type="datetime1">
              <a:rPr lang="en-US" smtClean="0"/>
              <a:t>4/25/2021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077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196" y="863023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99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0588" y="2819399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998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7637" y="685801"/>
            <a:ext cx="8987671" cy="2743199"/>
          </a:xfrm>
        </p:spPr>
        <p:txBody>
          <a:bodyPr anchor="ctr">
            <a:normAutofit/>
          </a:bodyPr>
          <a:lstStyle>
            <a:lvl1pPr algn="ctr">
              <a:defRPr sz="3199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177" y="3428999"/>
            <a:ext cx="8530593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799"/>
            </a:lvl1pPr>
            <a:lvl2pPr marL="457063" indent="0">
              <a:buFontTx/>
              <a:buNone/>
              <a:defRPr/>
            </a:lvl2pPr>
            <a:lvl3pPr marL="914126" indent="0">
              <a:buFontTx/>
              <a:buNone/>
              <a:defRPr/>
            </a:lvl3pPr>
            <a:lvl4pPr marL="1371189" indent="0">
              <a:buFontTx/>
              <a:buNone/>
              <a:defRPr/>
            </a:lvl4pPr>
            <a:lvl5pPr marL="1828251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3925" y="4343400"/>
            <a:ext cx="10016102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38EA9-B455-4B92-A50C-269B359C6020}" type="datetime1">
              <a:rPr lang="en-US" smtClean="0"/>
              <a:t>4/25/2021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9405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7" y="3308581"/>
            <a:ext cx="10016100" cy="1468800"/>
          </a:xfrm>
        </p:spPr>
        <p:txBody>
          <a:bodyPr anchor="b">
            <a:normAutofit/>
          </a:bodyPr>
          <a:lstStyle>
            <a:lvl1pPr algn="r">
              <a:defRPr sz="31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3925" y="4777381"/>
            <a:ext cx="100161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5D04-DADF-46A8-90A4-FEF12963E139}" type="datetime1">
              <a:rPr lang="en-US" smtClean="0"/>
              <a:t>4/25/2021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2467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196" y="863023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99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0588" y="2819399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998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7637" y="685801"/>
            <a:ext cx="8987671" cy="2743199"/>
          </a:xfrm>
        </p:spPr>
        <p:txBody>
          <a:bodyPr anchor="ctr">
            <a:normAutofit/>
          </a:bodyPr>
          <a:lstStyle>
            <a:lvl1pPr algn="ctr">
              <a:defRPr sz="3199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3926" y="3886200"/>
            <a:ext cx="10016101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399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3925" y="4775200"/>
            <a:ext cx="10016101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7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C2EF-D0B0-491E-ABF9-E81136BFE6D2}" type="datetime1">
              <a:rPr lang="en-US" smtClean="0"/>
              <a:t>4/25/2021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4486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6" y="685801"/>
            <a:ext cx="10016103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3926" y="3505200"/>
            <a:ext cx="10016104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799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3925" y="4343400"/>
            <a:ext cx="10016104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709E4-3AE9-4CF9-8BDC-31C5AAA7E88B}" type="datetime1">
              <a:rPr lang="en-US" smtClean="0"/>
              <a:t>4/25/2021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987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5EC39-EFB1-478B-8858-B90B5F36CB03}" type="datetime1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6307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0121" y="685800"/>
            <a:ext cx="1769908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3925" y="685800"/>
            <a:ext cx="8017654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CB053-338B-4AD5-8E21-D4450B6465FF}" type="datetime1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6330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83996-862C-4064-87F0-6BF1945666A3}" type="datetime1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49005" y="5867132"/>
            <a:ext cx="551023" cy="365125"/>
          </a:xfrm>
        </p:spPr>
        <p:txBody>
          <a:bodyPr/>
          <a:lstStyle>
            <a:lvl1pPr>
              <a:defRPr sz="2000"/>
            </a:lvl1pPr>
          </a:lstStyle>
          <a:p>
            <a:fld id="{AAEAE4A8-A6E5-453E-B946-FB774B73F48C}" type="slidenum">
              <a:rPr lang="it-IT" smtClean="0"/>
              <a:pPr/>
              <a:t>‹N›</a:t>
            </a:fld>
            <a:endParaRPr lang="it-IT" dirty="0"/>
          </a:p>
        </p:txBody>
      </p:sp>
      <p:pic>
        <p:nvPicPr>
          <p:cNvPr id="7" name="Immagin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9005" y="-5191"/>
            <a:ext cx="1153385" cy="1153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05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1610" y="2666999"/>
            <a:ext cx="8928421" cy="2110382"/>
          </a:xfrm>
        </p:spPr>
        <p:txBody>
          <a:bodyPr anchor="b"/>
          <a:lstStyle>
            <a:lvl1pPr algn="r">
              <a:defRPr sz="39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608" y="4777381"/>
            <a:ext cx="8928422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C4746-D1B8-4857-B03B-6BA5BAD00ED2}" type="datetime1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‹N›</a:t>
            </a:fld>
            <a:endParaRPr lang="it-IT"/>
          </a:p>
        </p:txBody>
      </p:sp>
      <p:pic>
        <p:nvPicPr>
          <p:cNvPr id="7" name="Immagin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9005" y="-5191"/>
            <a:ext cx="1153385" cy="1153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90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685801"/>
            <a:ext cx="10016104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3926" y="2667000"/>
            <a:ext cx="4893780" cy="3124201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6246" y="2667000"/>
            <a:ext cx="4893781" cy="3124200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F8856-ADA9-4B89-A053-BF3E4410E94D}" type="datetime1">
              <a:rPr lang="en-US" smtClean="0"/>
              <a:t>4/25/2021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‹N›</a:t>
            </a:fld>
            <a:endParaRPr lang="it-IT"/>
          </a:p>
        </p:txBody>
      </p:sp>
      <p:pic>
        <p:nvPicPr>
          <p:cNvPr id="8" name="Immagin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9005" y="-5191"/>
            <a:ext cx="1153385" cy="1153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06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1718" y="2658533"/>
            <a:ext cx="4605988" cy="576262"/>
          </a:xfrm>
        </p:spPr>
        <p:txBody>
          <a:bodyPr anchor="b">
            <a:noAutofit/>
          </a:bodyPr>
          <a:lstStyle>
            <a:lvl1pPr marL="0" indent="0">
              <a:buNone/>
              <a:defRPr sz="2799" b="0">
                <a:solidFill>
                  <a:schemeClr val="accent1">
                    <a:lumMod val="75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3925" y="3335337"/>
            <a:ext cx="4893781" cy="2455862"/>
          </a:xfrm>
        </p:spPr>
        <p:txBody>
          <a:bodyPr anchor="t"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78696" y="2667000"/>
            <a:ext cx="4621333" cy="576262"/>
          </a:xfrm>
        </p:spPr>
        <p:txBody>
          <a:bodyPr anchor="b">
            <a:noAutofit/>
          </a:bodyPr>
          <a:lstStyle>
            <a:lvl1pPr marL="0" indent="0">
              <a:buNone/>
              <a:defRPr sz="2799" b="0">
                <a:solidFill>
                  <a:schemeClr val="accent1">
                    <a:lumMod val="75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6246" y="3335337"/>
            <a:ext cx="4893781" cy="2455862"/>
          </a:xfrm>
        </p:spPr>
        <p:txBody>
          <a:bodyPr anchor="t"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70CA8-8DCB-4E81-873E-61ED05DE2B7F}" type="datetime1">
              <a:rPr lang="en-US" smtClean="0"/>
              <a:t>4/25/2021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6968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8E997-18FC-4946-AD20-EC843B9BEC61}" type="datetime1">
              <a:rPr lang="en-US" smtClean="0"/>
              <a:t>4/25/2021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6453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34A04-DEF2-455B-B010-9ED3AC77CEBC}" type="datetime1">
              <a:rPr lang="en-US" smtClean="0"/>
              <a:t>4/25/2021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64539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6" y="1600200"/>
            <a:ext cx="3548197" cy="1371600"/>
          </a:xfrm>
        </p:spPr>
        <p:txBody>
          <a:bodyPr anchor="b">
            <a:normAutofit/>
          </a:bodyPr>
          <a:lstStyle>
            <a:lvl1pPr algn="ctr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0663" y="685800"/>
            <a:ext cx="6239365" cy="5105401"/>
          </a:xfrm>
        </p:spPr>
        <p:txBody>
          <a:bodyPr anchor="ctr">
            <a:normAutofit/>
          </a:bodyPr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3926" y="2971800"/>
            <a:ext cx="3548197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1889-B213-4203-A9F7-DA48DAB6BA36}" type="datetime1">
              <a:rPr lang="en-US" smtClean="0"/>
              <a:t>4/25/2021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1678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338" y="1752599"/>
            <a:ext cx="5424745" cy="1371600"/>
          </a:xfrm>
        </p:spPr>
        <p:txBody>
          <a:bodyPr anchor="b">
            <a:normAutofit/>
          </a:bodyPr>
          <a:lstStyle>
            <a:lvl1pPr algn="ctr">
              <a:defRPr sz="27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2704" y="914400"/>
            <a:ext cx="3280120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338" y="3124199"/>
            <a:ext cx="5424745" cy="1828800"/>
          </a:xfrm>
        </p:spPr>
        <p:txBody>
          <a:bodyPr>
            <a:normAutofit/>
          </a:bodyPr>
          <a:lstStyle>
            <a:lvl1pPr marL="0" indent="0" algn="ctr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F6CC1-3FDA-428E-B562-896B85DF7495}" type="datetime1">
              <a:rPr lang="en-US" smtClean="0"/>
              <a:t>4/25/2021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92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773" y="1"/>
            <a:ext cx="2436178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3925" y="685801"/>
            <a:ext cx="10016104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3924" y="2667000"/>
            <a:ext cx="10016104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0122" y="5883276"/>
            <a:ext cx="11427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A5C3AE7-FB1D-45C8-839A-D8EF7355A1E7}" type="datetime1">
              <a:rPr lang="en-US" smtClean="0"/>
              <a:t>4/25/2021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1610" y="5883276"/>
            <a:ext cx="70823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49005" y="5883276"/>
            <a:ext cx="5510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AEAE4A8-A6E5-453E-B946-FB774B73F48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254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6" r:id="rId16"/>
    <p:sldLayoutId id="2147483797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ctr" defTabSz="457063" rtl="0" eaLnBrk="1" latinLnBrk="0" hangingPunct="1">
        <a:spcBef>
          <a:spcPct val="0"/>
        </a:spcBef>
        <a:buNone/>
        <a:defRPr sz="3999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664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39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727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99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99790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79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2587" indent="-171399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999650" indent="-171399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3846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0908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7971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5034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yarp.it/classyarp_1_1sig_1_1ImageOf.html" TargetMode="Externa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arp.it/latest/yarp.html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yarp.it/latest/#yarp_command_line_tools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yarp.it/latest/yarpmanager.html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arp.it/latest/yarpmanager.html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arp.it/git-master/yarp_resource_finder_tutorials.html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www.yarp.it/latest/yarp_swig.html" TargetMode="External"/><Relationship Id="rId4" Type="http://schemas.openxmlformats.org/officeDocument/2006/relationships/hyperlink" Target="https://github.com/vvv-school/tutorial_RFModule-simple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arp.it/latest/yarp_with_ros.html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60612" y="2294469"/>
            <a:ext cx="4995574" cy="1896531"/>
          </a:xfrm>
        </p:spPr>
        <p:txBody>
          <a:bodyPr/>
          <a:lstStyle/>
          <a:p>
            <a:r>
              <a:rPr lang="en-US" dirty="0"/>
              <a:t>YARP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1412" y="4191000"/>
            <a:ext cx="6985825" cy="1388534"/>
          </a:xfrm>
        </p:spPr>
        <p:txBody>
          <a:bodyPr/>
          <a:lstStyle/>
          <a:p>
            <a:r>
              <a:rPr lang="en-US" dirty="0"/>
              <a:t>Yet Another Robot Platform</a:t>
            </a:r>
          </a:p>
        </p:txBody>
      </p:sp>
    </p:spTree>
    <p:extLst>
      <p:ext uri="{BB962C8B-B14F-4D97-AF65-F5344CB8AC3E}">
        <p14:creationId xmlns:p14="http://schemas.microsoft.com/office/powerpoint/2010/main" val="149325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065212" y="2362200"/>
            <a:ext cx="10016104" cy="1752599"/>
          </a:xfrm>
        </p:spPr>
        <p:txBody>
          <a:bodyPr/>
          <a:lstStyle/>
          <a:p>
            <a:r>
              <a:rPr lang="en-US" dirty="0" smtClean="0"/>
              <a:t>YARP Ports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2497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7222" y="35118"/>
            <a:ext cx="10016104" cy="1752599"/>
          </a:xfrm>
        </p:spPr>
        <p:txBody>
          <a:bodyPr/>
          <a:lstStyle/>
          <a:p>
            <a:r>
              <a:rPr lang="en-US" dirty="0" smtClean="0"/>
              <a:t>YARP Ports</a:t>
            </a:r>
            <a:r>
              <a:rPr lang="en-US" dirty="0"/>
              <a:t>: How YARP communicates</a:t>
            </a:r>
            <a:endParaRPr lang="it-IT" dirty="0"/>
          </a:p>
        </p:txBody>
      </p:sp>
      <p:grpSp>
        <p:nvGrpSpPr>
          <p:cNvPr id="85" name="Group 84"/>
          <p:cNvGrpSpPr/>
          <p:nvPr/>
        </p:nvGrpSpPr>
        <p:grpSpPr>
          <a:xfrm>
            <a:off x="5318733" y="4524559"/>
            <a:ext cx="2022796" cy="1343228"/>
            <a:chOff x="6431624" y="4274590"/>
            <a:chExt cx="2894562" cy="1770610"/>
          </a:xfrm>
        </p:grpSpPr>
        <p:sp>
          <p:nvSpPr>
            <p:cNvPr id="86" name="Rectangle 85"/>
            <p:cNvSpPr/>
            <p:nvPr/>
          </p:nvSpPr>
          <p:spPr>
            <a:xfrm>
              <a:off x="6431624" y="4274590"/>
              <a:ext cx="2894562" cy="1770610"/>
            </a:xfrm>
            <a:prstGeom prst="rect">
              <a:avLst/>
            </a:prstGeom>
            <a:gradFill rotWithShape="1">
              <a:gsLst>
                <a:gs pos="0">
                  <a:srgbClr val="4F81BD">
                    <a:shade val="51000"/>
                    <a:satMod val="130000"/>
                  </a:srgbClr>
                </a:gs>
                <a:gs pos="80000">
                  <a:srgbClr val="4F81BD">
                    <a:shade val="93000"/>
                    <a:satMod val="130000"/>
                  </a:srgbClr>
                </a:gs>
                <a:gs pos="100000">
                  <a:srgbClr val="4F81BD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7889479" y="4836545"/>
              <a:ext cx="1208609" cy="6896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Control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module</a:t>
              </a:r>
              <a:endPara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88" name="Rounded Rectangle 87"/>
            <p:cNvSpPr/>
            <p:nvPr/>
          </p:nvSpPr>
          <p:spPr>
            <a:xfrm>
              <a:off x="6743851" y="5466243"/>
              <a:ext cx="995508" cy="392648"/>
            </a:xfrm>
            <a:prstGeom prst="roundRect">
              <a:avLst/>
            </a:prstGeom>
            <a:solidFill>
              <a:srgbClr val="FFFF99"/>
            </a:solidFill>
            <a:ln w="38100" cap="flat" cmpd="sng" algn="ctr">
              <a:solidFill>
                <a:sysClr val="window" lastClr="FFFFFF"/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/>
                </a:rPr>
                <a:t>Port</a:t>
              </a:r>
              <a:endPara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89" name="TextBox 88"/>
          <p:cNvSpPr txBox="1"/>
          <p:nvPr/>
        </p:nvSpPr>
        <p:spPr>
          <a:xfrm>
            <a:off x="6255083" y="2009350"/>
            <a:ext cx="793586" cy="391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prstClr val="white"/>
                </a:solidFill>
                <a:latin typeface="Arial"/>
              </a:rPr>
              <a:t>YARP module</a:t>
            </a:r>
          </a:p>
        </p:txBody>
      </p:sp>
      <p:grpSp>
        <p:nvGrpSpPr>
          <p:cNvPr id="90" name="Group 89"/>
          <p:cNvGrpSpPr/>
          <p:nvPr/>
        </p:nvGrpSpPr>
        <p:grpSpPr>
          <a:xfrm>
            <a:off x="5326121" y="1981200"/>
            <a:ext cx="2008018" cy="839562"/>
            <a:chOff x="6431624" y="4274590"/>
            <a:chExt cx="2873415" cy="1770610"/>
          </a:xfrm>
        </p:grpSpPr>
        <p:sp>
          <p:nvSpPr>
            <p:cNvPr id="91" name="Rectangle 90"/>
            <p:cNvSpPr/>
            <p:nvPr/>
          </p:nvSpPr>
          <p:spPr>
            <a:xfrm>
              <a:off x="6431624" y="4274590"/>
              <a:ext cx="2873415" cy="1770610"/>
            </a:xfrm>
            <a:prstGeom prst="rect">
              <a:avLst/>
            </a:prstGeom>
            <a:gradFill rotWithShape="1">
              <a:gsLst>
                <a:gs pos="0">
                  <a:srgbClr val="4F81BD">
                    <a:shade val="51000"/>
                    <a:satMod val="130000"/>
                  </a:srgbClr>
                </a:gs>
                <a:gs pos="80000">
                  <a:srgbClr val="4F81BD">
                    <a:shade val="93000"/>
                    <a:satMod val="130000"/>
                  </a:srgbClr>
                </a:gs>
                <a:gs pos="100000">
                  <a:srgbClr val="4F81BD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7769735" y="4672468"/>
              <a:ext cx="1378501" cy="9736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Vision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algoritmhs</a:t>
              </a:r>
              <a:endPara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93" name="Rounded Rectangle 92"/>
            <p:cNvSpPr/>
            <p:nvPr/>
          </p:nvSpPr>
          <p:spPr>
            <a:xfrm>
              <a:off x="6655799" y="4912608"/>
              <a:ext cx="995508" cy="548640"/>
            </a:xfrm>
            <a:prstGeom prst="roundRect">
              <a:avLst/>
            </a:prstGeom>
            <a:solidFill>
              <a:srgbClr val="FFFF99"/>
            </a:solidFill>
            <a:ln w="38100" cap="flat" cmpd="sng" algn="ctr">
              <a:solidFill>
                <a:sysClr val="window" lastClr="FFFFFF"/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/>
                </a:rPr>
                <a:t>Port</a:t>
              </a:r>
              <a:endPara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endParaRP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1279507" y="2591480"/>
            <a:ext cx="2022796" cy="1757097"/>
            <a:chOff x="6121123" y="1784136"/>
            <a:chExt cx="2894564" cy="1770610"/>
          </a:xfrm>
        </p:grpSpPr>
        <p:sp>
          <p:nvSpPr>
            <p:cNvPr id="95" name="Rectangle 94"/>
            <p:cNvSpPr/>
            <p:nvPr/>
          </p:nvSpPr>
          <p:spPr>
            <a:xfrm>
              <a:off x="6121123" y="1784136"/>
              <a:ext cx="2894564" cy="1770610"/>
            </a:xfrm>
            <a:prstGeom prst="rect">
              <a:avLst/>
            </a:prstGeom>
            <a:gradFill rotWithShape="1">
              <a:gsLst>
                <a:gs pos="0">
                  <a:srgbClr val="4F81BD">
                    <a:shade val="51000"/>
                    <a:satMod val="130000"/>
                  </a:srgbClr>
                </a:gs>
                <a:gs pos="80000">
                  <a:srgbClr val="4F81BD">
                    <a:shade val="93000"/>
                    <a:satMod val="130000"/>
                  </a:srgbClr>
                </a:gs>
                <a:gs pos="100000">
                  <a:srgbClr val="4F81BD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6141592" y="2363432"/>
              <a:ext cx="1055947" cy="3101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Robot</a:t>
              </a:r>
              <a:endPara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97" name="Rounded Rectangle 96"/>
            <p:cNvSpPr/>
            <p:nvPr/>
          </p:nvSpPr>
          <p:spPr>
            <a:xfrm>
              <a:off x="7799268" y="3058365"/>
              <a:ext cx="995508" cy="282893"/>
            </a:xfrm>
            <a:prstGeom prst="roundRect">
              <a:avLst/>
            </a:prstGeom>
            <a:solidFill>
              <a:srgbClr val="FFFF99"/>
            </a:solidFill>
            <a:ln w="38100" cap="flat" cmpd="sng" algn="ctr">
              <a:solidFill>
                <a:sysClr val="window" lastClr="FFFFFF"/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/>
                </a:rPr>
                <a:t>Port</a:t>
              </a:r>
              <a:endPara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98" name="Rounded Rectangle 97"/>
          <p:cNvSpPr/>
          <p:nvPr/>
        </p:nvSpPr>
        <p:spPr>
          <a:xfrm>
            <a:off x="2469826" y="3330165"/>
            <a:ext cx="695687" cy="277432"/>
          </a:xfrm>
          <a:prstGeom prst="roundRect">
            <a:avLst/>
          </a:prstGeom>
          <a:solidFill>
            <a:srgbClr val="FFFF99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rPr>
              <a:t>Port</a:t>
            </a:r>
            <a:endParaRPr kumimoji="0" lang="it-IT" sz="1400" b="0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99" name="Picture 9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359" y="2601005"/>
            <a:ext cx="472037" cy="416572"/>
          </a:xfrm>
          <a:prstGeom prst="rect">
            <a:avLst/>
          </a:prstGeom>
        </p:spPr>
      </p:pic>
      <p:grpSp>
        <p:nvGrpSpPr>
          <p:cNvPr id="100" name="Group 99"/>
          <p:cNvGrpSpPr/>
          <p:nvPr/>
        </p:nvGrpSpPr>
        <p:grpSpPr>
          <a:xfrm>
            <a:off x="5301846" y="3166355"/>
            <a:ext cx="2022796" cy="839562"/>
            <a:chOff x="6431624" y="4274590"/>
            <a:chExt cx="2894562" cy="1770610"/>
          </a:xfrm>
        </p:grpSpPr>
        <p:sp>
          <p:nvSpPr>
            <p:cNvPr id="101" name="Rectangle 100"/>
            <p:cNvSpPr/>
            <p:nvPr/>
          </p:nvSpPr>
          <p:spPr>
            <a:xfrm>
              <a:off x="6431624" y="4274590"/>
              <a:ext cx="2894562" cy="1770610"/>
            </a:xfrm>
            <a:prstGeom prst="rect">
              <a:avLst/>
            </a:prstGeom>
            <a:gradFill rotWithShape="1">
              <a:gsLst>
                <a:gs pos="0">
                  <a:srgbClr val="4F81BD">
                    <a:shade val="51000"/>
                    <a:satMod val="130000"/>
                  </a:srgbClr>
                </a:gs>
                <a:gs pos="80000">
                  <a:srgbClr val="4F81BD">
                    <a:shade val="93000"/>
                    <a:satMod val="130000"/>
                  </a:srgbClr>
                </a:gs>
                <a:gs pos="100000">
                  <a:srgbClr val="4F81BD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7950199" y="4447882"/>
              <a:ext cx="1198036" cy="11034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Image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viewer</a:t>
              </a:r>
              <a:endPara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03" name="Rounded Rectangle 102"/>
            <p:cNvSpPr/>
            <p:nvPr/>
          </p:nvSpPr>
          <p:spPr>
            <a:xfrm>
              <a:off x="6676946" y="4912608"/>
              <a:ext cx="995508" cy="548640"/>
            </a:xfrm>
            <a:prstGeom prst="roundRect">
              <a:avLst/>
            </a:prstGeom>
            <a:solidFill>
              <a:srgbClr val="FFFF99"/>
            </a:solidFill>
            <a:ln w="38100" cap="flat" cmpd="sng" algn="ctr">
              <a:solidFill>
                <a:sysClr val="window" lastClr="FFFFFF"/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/>
                </a:rPr>
                <a:t>Port</a:t>
              </a:r>
              <a:endPara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endParaRPr>
            </a:p>
          </p:txBody>
        </p:sp>
      </p:grpSp>
      <p:cxnSp>
        <p:nvCxnSpPr>
          <p:cNvPr id="104" name="Straight Arrow Connector 103"/>
          <p:cNvCxnSpPr>
            <a:cxnSpLocks/>
            <a:stCxn id="114" idx="3"/>
            <a:endCxn id="93" idx="1"/>
          </p:cNvCxnSpPr>
          <p:nvPr/>
        </p:nvCxnSpPr>
        <p:spPr>
          <a:xfrm flipV="1">
            <a:off x="3165512" y="2413799"/>
            <a:ext cx="2317268" cy="534414"/>
          </a:xfrm>
          <a:prstGeom prst="straightConnector1">
            <a:avLst/>
          </a:prstGeom>
          <a:noFill/>
          <a:ln w="63500" cap="flat" cmpd="sng" algn="ctr">
            <a:solidFill>
              <a:srgbClr val="92D050"/>
            </a:solidFill>
            <a:prstDash val="solid"/>
            <a:tailEnd type="triangle"/>
          </a:ln>
          <a:effectLst/>
        </p:spPr>
      </p:cxnSp>
      <p:pic>
        <p:nvPicPr>
          <p:cNvPr id="105" name="Picture 10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143" y="3996351"/>
            <a:ext cx="429246" cy="508428"/>
          </a:xfrm>
          <a:prstGeom prst="rect">
            <a:avLst/>
          </a:prstGeom>
        </p:spPr>
      </p:pic>
      <p:pic>
        <p:nvPicPr>
          <p:cNvPr id="106" name="Picture 10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7097" y="5513122"/>
            <a:ext cx="429246" cy="508428"/>
          </a:xfrm>
          <a:prstGeom prst="rect">
            <a:avLst/>
          </a:prstGeom>
        </p:spPr>
      </p:pic>
      <p:pic>
        <p:nvPicPr>
          <p:cNvPr id="107" name="Picture 10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4685" y="3687621"/>
            <a:ext cx="524932" cy="524932"/>
          </a:xfrm>
          <a:prstGeom prst="rect">
            <a:avLst/>
          </a:prstGeom>
        </p:spPr>
      </p:pic>
      <p:cxnSp>
        <p:nvCxnSpPr>
          <p:cNvPr id="108" name="Straight Arrow Connector 107"/>
          <p:cNvCxnSpPr>
            <a:cxnSpLocks/>
            <a:stCxn id="97" idx="3"/>
            <a:endCxn id="88" idx="1"/>
          </p:cNvCxnSpPr>
          <p:nvPr/>
        </p:nvCxnSpPr>
        <p:spPr>
          <a:xfrm>
            <a:off x="3147925" y="3996351"/>
            <a:ext cx="2389000" cy="1581161"/>
          </a:xfrm>
          <a:prstGeom prst="straightConnector1">
            <a:avLst/>
          </a:prstGeom>
          <a:noFill/>
          <a:ln w="63500" cap="flat" cmpd="sng" algn="ctr">
            <a:solidFill>
              <a:srgbClr val="92D050"/>
            </a:solidFill>
            <a:prstDash val="solid"/>
            <a:tailEnd type="triangle"/>
          </a:ln>
          <a:effectLst/>
        </p:spPr>
      </p:cxnSp>
      <p:cxnSp>
        <p:nvCxnSpPr>
          <p:cNvPr id="109" name="Straight Arrow Connector 108"/>
          <p:cNvCxnSpPr>
            <a:cxnSpLocks/>
            <a:stCxn id="98" idx="3"/>
            <a:endCxn id="103" idx="1"/>
          </p:cNvCxnSpPr>
          <p:nvPr/>
        </p:nvCxnSpPr>
        <p:spPr>
          <a:xfrm>
            <a:off x="3165513" y="3468881"/>
            <a:ext cx="2307770" cy="130073"/>
          </a:xfrm>
          <a:prstGeom prst="straightConnector1">
            <a:avLst/>
          </a:prstGeom>
          <a:noFill/>
          <a:ln w="63500" cap="flat" cmpd="sng" algn="ctr">
            <a:solidFill>
              <a:srgbClr val="92D050"/>
            </a:solidFill>
            <a:prstDash val="solid"/>
            <a:tailEnd type="triangle"/>
          </a:ln>
          <a:effectLst/>
        </p:spPr>
      </p:cxnSp>
      <p:sp>
        <p:nvSpPr>
          <p:cNvPr id="110" name="TextBox 109"/>
          <p:cNvSpPr txBox="1"/>
          <p:nvPr/>
        </p:nvSpPr>
        <p:spPr>
          <a:xfrm rot="20840295">
            <a:off x="3910973" y="2240991"/>
            <a:ext cx="6730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</a:rPr>
              <a:t>udp</a:t>
            </a:r>
            <a:endParaRPr lang="it-IT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</a:endParaRPr>
          </a:p>
        </p:txBody>
      </p:sp>
      <p:sp>
        <p:nvSpPr>
          <p:cNvPr id="111" name="TextBox 110"/>
          <p:cNvSpPr txBox="1"/>
          <p:nvPr/>
        </p:nvSpPr>
        <p:spPr>
          <a:xfrm rot="174066">
            <a:off x="4017102" y="3092515"/>
            <a:ext cx="9106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</a:rPr>
              <a:t>mjpeg</a:t>
            </a:r>
            <a:endParaRPr lang="it-IT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</a:endParaRPr>
          </a:p>
        </p:txBody>
      </p:sp>
      <p:sp>
        <p:nvSpPr>
          <p:cNvPr id="112" name="TextBox 111"/>
          <p:cNvSpPr txBox="1"/>
          <p:nvPr/>
        </p:nvSpPr>
        <p:spPr>
          <a:xfrm rot="2145430">
            <a:off x="3953803" y="4777127"/>
            <a:ext cx="812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</a:rPr>
              <a:t>udp</a:t>
            </a:r>
            <a:endParaRPr lang="it-IT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</a:endParaRPr>
          </a:p>
        </p:txBody>
      </p:sp>
      <p:sp>
        <p:nvSpPr>
          <p:cNvPr id="113" name="Rounded Rectangle 112"/>
          <p:cNvSpPr/>
          <p:nvPr/>
        </p:nvSpPr>
        <p:spPr>
          <a:xfrm>
            <a:off x="5523048" y="4780275"/>
            <a:ext cx="695687" cy="303706"/>
          </a:xfrm>
          <a:prstGeom prst="roundRect">
            <a:avLst/>
          </a:prstGeom>
          <a:solidFill>
            <a:srgbClr val="FFFF99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rPr>
              <a:t>Port</a:t>
            </a:r>
            <a:endParaRPr kumimoji="0" lang="it-IT" sz="1400" b="0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14" name="Rounded Rectangle 113"/>
          <p:cNvSpPr/>
          <p:nvPr/>
        </p:nvSpPr>
        <p:spPr>
          <a:xfrm>
            <a:off x="2469825" y="2808897"/>
            <a:ext cx="695687" cy="278631"/>
          </a:xfrm>
          <a:prstGeom prst="roundRect">
            <a:avLst/>
          </a:prstGeom>
          <a:solidFill>
            <a:srgbClr val="FFFF99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rPr>
              <a:t>Port</a:t>
            </a:r>
            <a:endParaRPr kumimoji="0" lang="it-IT" sz="1400" b="0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</a:endParaRPr>
          </a:p>
        </p:txBody>
      </p:sp>
      <p:cxnSp>
        <p:nvCxnSpPr>
          <p:cNvPr id="115" name="Straight Arrow Connector 114"/>
          <p:cNvCxnSpPr>
            <a:cxnSpLocks/>
            <a:stCxn id="97" idx="3"/>
            <a:endCxn id="113" idx="1"/>
          </p:cNvCxnSpPr>
          <p:nvPr/>
        </p:nvCxnSpPr>
        <p:spPr>
          <a:xfrm>
            <a:off x="3147925" y="3996351"/>
            <a:ext cx="2375123" cy="935777"/>
          </a:xfrm>
          <a:prstGeom prst="straightConnector1">
            <a:avLst/>
          </a:prstGeom>
          <a:noFill/>
          <a:ln w="63500" cap="flat" cmpd="sng" algn="ctr">
            <a:solidFill>
              <a:srgbClr val="92D050"/>
            </a:solidFill>
            <a:prstDash val="solid"/>
            <a:headEnd type="triangle"/>
            <a:tailEnd type="triangle"/>
          </a:ln>
          <a:effectLst/>
        </p:spPr>
      </p:cxnSp>
      <p:sp>
        <p:nvSpPr>
          <p:cNvPr id="116" name="TextBox 115"/>
          <p:cNvSpPr txBox="1"/>
          <p:nvPr/>
        </p:nvSpPr>
        <p:spPr>
          <a:xfrm rot="1537381">
            <a:off x="4172111" y="4079442"/>
            <a:ext cx="5947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</a:rPr>
              <a:t>tcp</a:t>
            </a:r>
            <a:endParaRPr lang="it-IT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</a:endParaRPr>
          </a:p>
        </p:txBody>
      </p:sp>
      <p:sp>
        <p:nvSpPr>
          <p:cNvPr id="65" name="Content Placeholder 13"/>
          <p:cNvSpPr>
            <a:spLocks noGrp="1"/>
          </p:cNvSpPr>
          <p:nvPr>
            <p:ph idx="1"/>
          </p:nvPr>
        </p:nvSpPr>
        <p:spPr>
          <a:xfrm>
            <a:off x="7779621" y="1577949"/>
            <a:ext cx="4394204" cy="4670451"/>
          </a:xfrm>
        </p:spPr>
        <p:txBody>
          <a:bodyPr>
            <a:normAutofit/>
          </a:bodyPr>
          <a:lstStyle/>
          <a:p>
            <a:r>
              <a:rPr lang="en-US" dirty="0"/>
              <a:t>YARP </a:t>
            </a:r>
            <a:r>
              <a:rPr lang="en-US" dirty="0">
                <a:solidFill>
                  <a:schemeClr val="accent1"/>
                </a:solidFill>
              </a:rPr>
              <a:t>ports</a:t>
            </a:r>
            <a:r>
              <a:rPr lang="en-US" dirty="0"/>
              <a:t> are the communication entry point.</a:t>
            </a:r>
          </a:p>
          <a:p>
            <a:r>
              <a:rPr lang="en-US" dirty="0"/>
              <a:t>A port is a </a:t>
            </a:r>
            <a:r>
              <a:rPr lang="en-US" dirty="0">
                <a:solidFill>
                  <a:schemeClr val="accent1"/>
                </a:solidFill>
              </a:rPr>
              <a:t>bi-directional</a:t>
            </a:r>
            <a:r>
              <a:rPr lang="en-US" dirty="0"/>
              <a:t> communication entity.</a:t>
            </a:r>
          </a:p>
          <a:p>
            <a:r>
              <a:rPr lang="en-US" dirty="0"/>
              <a:t>Many clients can connect to a port.</a:t>
            </a:r>
          </a:p>
          <a:p>
            <a:r>
              <a:rPr lang="en-US" dirty="0"/>
              <a:t>Each connection can use different </a:t>
            </a:r>
            <a:r>
              <a:rPr lang="en-US" dirty="0">
                <a:solidFill>
                  <a:schemeClr val="accent1"/>
                </a:solidFill>
              </a:rPr>
              <a:t>protocols</a:t>
            </a:r>
            <a:r>
              <a:rPr lang="en-US" dirty="0"/>
              <a:t> or custom </a:t>
            </a:r>
            <a:r>
              <a:rPr lang="en-US" dirty="0">
                <a:solidFill>
                  <a:schemeClr val="accent1"/>
                </a:solidFill>
              </a:rPr>
              <a:t>carrier</a:t>
            </a:r>
            <a:r>
              <a:rPr lang="en-US" dirty="0"/>
              <a:t> to manipulate data on the fly.</a:t>
            </a:r>
          </a:p>
          <a:p>
            <a:pPr>
              <a:buFontTx/>
              <a:buChar char="-"/>
            </a:pPr>
            <a:endParaRPr lang="en-US" dirty="0"/>
          </a:p>
        </p:txBody>
      </p:sp>
      <p:pic>
        <p:nvPicPr>
          <p:cNvPr id="66" name="Picture 2" descr="https://raw.githubusercontent.com/easy-peasy-robotics/easy-peasy-robotics.github.io/master/material/misc/logo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2477" y="-121732"/>
            <a:ext cx="1308735" cy="1411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59034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8508" y="26094"/>
            <a:ext cx="10016104" cy="1752599"/>
          </a:xfrm>
        </p:spPr>
        <p:txBody>
          <a:bodyPr/>
          <a:lstStyle/>
          <a:p>
            <a:r>
              <a:rPr lang="en-US" dirty="0" smtClean="0"/>
              <a:t>YARP Ports</a:t>
            </a:r>
            <a:r>
              <a:rPr lang="en-US" dirty="0"/>
              <a:t>: How YARP communicates</a:t>
            </a:r>
            <a:endParaRPr lang="it-IT" dirty="0"/>
          </a:p>
        </p:txBody>
      </p:sp>
      <p:sp>
        <p:nvSpPr>
          <p:cNvPr id="79" name="TextBox 78"/>
          <p:cNvSpPr txBox="1"/>
          <p:nvPr/>
        </p:nvSpPr>
        <p:spPr>
          <a:xfrm>
            <a:off x="8141441" y="1538183"/>
            <a:ext cx="33281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YARP server </a:t>
            </a:r>
            <a:r>
              <a:rPr lang="it-IT" sz="2000" dirty="0" err="1"/>
              <a:t>acts</a:t>
            </a:r>
            <a:r>
              <a:rPr lang="it-IT" sz="2000" dirty="0"/>
              <a:t> </a:t>
            </a:r>
            <a:r>
              <a:rPr lang="it-IT" sz="2000" dirty="0" err="1"/>
              <a:t>as</a:t>
            </a:r>
            <a:r>
              <a:rPr lang="it-IT" sz="2000" dirty="0"/>
              <a:t> a DNS, </a:t>
            </a:r>
            <a:r>
              <a:rPr lang="it-IT" sz="2000" dirty="0" err="1"/>
              <a:t>resolving</a:t>
            </a:r>
            <a:r>
              <a:rPr lang="it-IT" sz="2000" dirty="0"/>
              <a:t> </a:t>
            </a:r>
            <a:r>
              <a:rPr lang="it-IT" sz="2000" dirty="0" err="1"/>
              <a:t>yarp</a:t>
            </a:r>
            <a:r>
              <a:rPr lang="it-IT" sz="2000" dirty="0"/>
              <a:t> </a:t>
            </a:r>
            <a:r>
              <a:rPr lang="it-IT" sz="2000" dirty="0" err="1"/>
              <a:t>port</a:t>
            </a:r>
            <a:r>
              <a:rPr lang="it-IT" sz="2000" dirty="0"/>
              <a:t> </a:t>
            </a:r>
            <a:r>
              <a:rPr lang="it-IT" sz="2000" dirty="0" err="1"/>
              <a:t>names</a:t>
            </a:r>
            <a:r>
              <a:rPr lang="it-IT" sz="2000" dirty="0"/>
              <a:t> </a:t>
            </a:r>
            <a:r>
              <a:rPr lang="it-IT" sz="2000" dirty="0" err="1"/>
              <a:t>into</a:t>
            </a:r>
            <a:r>
              <a:rPr lang="it-IT" sz="2000" dirty="0"/>
              <a:t> </a:t>
            </a:r>
            <a:r>
              <a:rPr lang="it-IT" sz="2000" dirty="0" err="1"/>
              <a:t>system</a:t>
            </a:r>
            <a:r>
              <a:rPr lang="it-IT" sz="2000" dirty="0"/>
              <a:t> </a:t>
            </a:r>
            <a:r>
              <a:rPr lang="it-IT" sz="2000" dirty="0" err="1"/>
              <a:t>sockets</a:t>
            </a:r>
            <a:endParaRPr lang="it-IT" sz="2000" dirty="0"/>
          </a:p>
        </p:txBody>
      </p:sp>
      <p:grpSp>
        <p:nvGrpSpPr>
          <p:cNvPr id="5" name="Group 4"/>
          <p:cNvGrpSpPr/>
          <p:nvPr/>
        </p:nvGrpSpPr>
        <p:grpSpPr>
          <a:xfrm>
            <a:off x="5309600" y="2437038"/>
            <a:ext cx="2341290" cy="896662"/>
            <a:chOff x="4995572" y="2303017"/>
            <a:chExt cx="2028098" cy="896662"/>
          </a:xfrm>
        </p:grpSpPr>
        <p:sp>
          <p:nvSpPr>
            <p:cNvPr id="89" name="TextBox 88"/>
            <p:cNvSpPr txBox="1"/>
            <p:nvPr/>
          </p:nvSpPr>
          <p:spPr>
            <a:xfrm>
              <a:off x="5940030" y="2331167"/>
              <a:ext cx="801522" cy="3916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solidFill>
                    <a:prstClr val="white"/>
                  </a:solidFill>
                  <a:latin typeface="Arial"/>
                </a:rPr>
                <a:t>YARP module</a:t>
              </a:r>
            </a:p>
          </p:txBody>
        </p:sp>
        <p:grpSp>
          <p:nvGrpSpPr>
            <p:cNvPr id="90" name="Group 89"/>
            <p:cNvGrpSpPr/>
            <p:nvPr/>
          </p:nvGrpSpPr>
          <p:grpSpPr>
            <a:xfrm>
              <a:off x="4995572" y="2303017"/>
              <a:ext cx="2028098" cy="896662"/>
              <a:chOff x="6431624" y="4274590"/>
              <a:chExt cx="2873415" cy="1891032"/>
            </a:xfrm>
          </p:grpSpPr>
          <p:sp>
            <p:nvSpPr>
              <p:cNvPr id="91" name="Rectangle 90"/>
              <p:cNvSpPr/>
              <p:nvPr/>
            </p:nvSpPr>
            <p:spPr>
              <a:xfrm>
                <a:off x="6431624" y="4274590"/>
                <a:ext cx="2873415" cy="1891032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shade val="51000"/>
                      <a:satMod val="130000"/>
                    </a:srgbClr>
                  </a:gs>
                  <a:gs pos="80000">
                    <a:srgbClr val="4F81BD">
                      <a:shade val="93000"/>
                      <a:satMod val="130000"/>
                    </a:srgbClr>
                  </a:gs>
                  <a:gs pos="100000">
                    <a:srgbClr val="4F81BD">
                      <a:shade val="94000"/>
                      <a:satMod val="135000"/>
                    </a:srgb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t-IT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7901511" y="4672468"/>
                <a:ext cx="1246726" cy="9736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/>
                  </a:rPr>
                  <a:t>vision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/>
                  </a:rPr>
                  <a:t>algorithms</a:t>
                </a:r>
                <a:endParaRPr kumimoji="0" lang="it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93" name="Rounded Rectangle 92"/>
              <p:cNvSpPr/>
              <p:nvPr/>
            </p:nvSpPr>
            <p:spPr>
              <a:xfrm>
                <a:off x="6655796" y="5343445"/>
                <a:ext cx="1245714" cy="541052"/>
              </a:xfrm>
              <a:prstGeom prst="roundRect">
                <a:avLst/>
              </a:prstGeom>
              <a:solidFill>
                <a:srgbClr val="FFFF99"/>
              </a:solidFill>
              <a:ln w="38100" cap="flat" cmpd="sng" algn="ctr">
                <a:solidFill>
                  <a:sysClr val="window" lastClr="FFFFFF"/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70C0"/>
                    </a:solidFill>
                    <a:effectLst/>
                    <a:uLnTx/>
                    <a:uFillTx/>
                    <a:latin typeface="Arial"/>
                  </a:rPr>
                  <a:t>/</a:t>
                </a:r>
                <a:r>
                  <a:rPr kumimoji="0" lang="en-US" sz="14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70C0"/>
                    </a:solidFill>
                    <a:effectLst/>
                    <a:uLnTx/>
                    <a:uFillTx/>
                    <a:latin typeface="Arial"/>
                  </a:rPr>
                  <a:t>vision:i</a:t>
                </a:r>
                <a:endParaRPr kumimoji="0" lang="it-IT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</p:grpSp>
      <p:grpSp>
        <p:nvGrpSpPr>
          <p:cNvPr id="94" name="Group 93"/>
          <p:cNvGrpSpPr/>
          <p:nvPr/>
        </p:nvGrpSpPr>
        <p:grpSpPr>
          <a:xfrm>
            <a:off x="1215007" y="2423072"/>
            <a:ext cx="2224719" cy="910627"/>
            <a:chOff x="6431624" y="4274591"/>
            <a:chExt cx="2821410" cy="917630"/>
          </a:xfrm>
        </p:grpSpPr>
        <p:sp>
          <p:nvSpPr>
            <p:cNvPr id="95" name="Rectangle 94"/>
            <p:cNvSpPr/>
            <p:nvPr/>
          </p:nvSpPr>
          <p:spPr>
            <a:xfrm>
              <a:off x="6431624" y="4274591"/>
              <a:ext cx="2821410" cy="917630"/>
            </a:xfrm>
            <a:prstGeom prst="rect">
              <a:avLst/>
            </a:prstGeom>
            <a:gradFill rotWithShape="1">
              <a:gsLst>
                <a:gs pos="0">
                  <a:srgbClr val="376DAE"/>
                </a:gs>
                <a:gs pos="80000">
                  <a:srgbClr val="4F81BD">
                    <a:shade val="93000"/>
                    <a:satMod val="130000"/>
                  </a:srgbClr>
                </a:gs>
                <a:gs pos="100000">
                  <a:srgbClr val="4F81BD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6517847" y="4585371"/>
              <a:ext cx="1055947" cy="3101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Camera</a:t>
              </a:r>
              <a:endPara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97" name="Rounded Rectangle 96"/>
            <p:cNvSpPr/>
            <p:nvPr/>
          </p:nvSpPr>
          <p:spPr>
            <a:xfrm>
              <a:off x="7689450" y="4799376"/>
              <a:ext cx="1287259" cy="254232"/>
            </a:xfrm>
            <a:prstGeom prst="roundRect">
              <a:avLst/>
            </a:prstGeom>
            <a:solidFill>
              <a:srgbClr val="FFFF99"/>
            </a:solidFill>
            <a:ln w="38100" cap="flat" cmpd="sng" algn="ctr">
              <a:solidFill>
                <a:sysClr val="window" lastClr="FFFFFF"/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/>
                </a:rPr>
                <a:t>/</a:t>
              </a:r>
              <a:r>
                <a:rPr kumimoji="0" lang="en-US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/>
                </a:rPr>
                <a:t>image:o</a:t>
              </a:r>
              <a:endPara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endParaRP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5294674" y="3656238"/>
            <a:ext cx="2356215" cy="833733"/>
            <a:chOff x="6431624" y="4274590"/>
            <a:chExt cx="2894562" cy="1770610"/>
          </a:xfrm>
        </p:grpSpPr>
        <p:sp>
          <p:nvSpPr>
            <p:cNvPr id="101" name="Rectangle 100"/>
            <p:cNvSpPr/>
            <p:nvPr/>
          </p:nvSpPr>
          <p:spPr>
            <a:xfrm>
              <a:off x="6431624" y="4274590"/>
              <a:ext cx="2894562" cy="1770610"/>
            </a:xfrm>
            <a:prstGeom prst="rect">
              <a:avLst/>
            </a:prstGeom>
            <a:gradFill rotWithShape="1">
              <a:gsLst>
                <a:gs pos="0">
                  <a:srgbClr val="4F81BD">
                    <a:shade val="51000"/>
                    <a:satMod val="130000"/>
                  </a:srgbClr>
                </a:gs>
                <a:gs pos="80000">
                  <a:srgbClr val="4F81BD">
                    <a:shade val="93000"/>
                    <a:satMod val="130000"/>
                  </a:srgbClr>
                </a:gs>
                <a:gs pos="100000">
                  <a:srgbClr val="4F81BD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7950199" y="4447882"/>
              <a:ext cx="1198036" cy="11034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image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viewer</a:t>
              </a:r>
              <a:endPara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03" name="Rounded Rectangle 102"/>
            <p:cNvSpPr/>
            <p:nvPr/>
          </p:nvSpPr>
          <p:spPr>
            <a:xfrm>
              <a:off x="6676946" y="4912608"/>
              <a:ext cx="995508" cy="548640"/>
            </a:xfrm>
            <a:prstGeom prst="roundRect">
              <a:avLst/>
            </a:prstGeom>
            <a:solidFill>
              <a:srgbClr val="FFFF99"/>
            </a:solidFill>
            <a:ln w="38100" cap="flat" cmpd="sng" algn="ctr">
              <a:solidFill>
                <a:sysClr val="window" lastClr="FFFFFF"/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/>
                </a:rPr>
                <a:t>/</a:t>
              </a:r>
              <a:r>
                <a:rPr kumimoji="0" lang="en-US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/>
                </a:rPr>
                <a:t>view:i</a:t>
              </a:r>
              <a:endPara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endParaRPr>
            </a:p>
          </p:txBody>
        </p:sp>
      </p:grpSp>
      <p:cxnSp>
        <p:nvCxnSpPr>
          <p:cNvPr id="104" name="Straight Arrow Connector 103"/>
          <p:cNvCxnSpPr>
            <a:stCxn id="97" idx="3"/>
            <a:endCxn id="93" idx="1"/>
          </p:cNvCxnSpPr>
          <p:nvPr/>
        </p:nvCxnSpPr>
        <p:spPr>
          <a:xfrm>
            <a:off x="3221840" y="3069999"/>
            <a:ext cx="2270418" cy="2127"/>
          </a:xfrm>
          <a:prstGeom prst="straightConnector1">
            <a:avLst/>
          </a:prstGeom>
          <a:noFill/>
          <a:ln w="63500" cap="flat" cmpd="sng" algn="ctr">
            <a:solidFill>
              <a:srgbClr val="92D050"/>
            </a:solidFill>
            <a:prstDash val="solid"/>
            <a:tailEnd type="triangle"/>
          </a:ln>
          <a:effectLst/>
        </p:spPr>
      </p:cxnSp>
      <p:cxnSp>
        <p:nvCxnSpPr>
          <p:cNvPr id="109" name="Straight Arrow Connector 108"/>
          <p:cNvCxnSpPr>
            <a:stCxn id="97" idx="3"/>
            <a:endCxn id="103" idx="1"/>
          </p:cNvCxnSpPr>
          <p:nvPr/>
        </p:nvCxnSpPr>
        <p:spPr>
          <a:xfrm>
            <a:off x="3221840" y="3069999"/>
            <a:ext cx="2272530" cy="1015835"/>
          </a:xfrm>
          <a:prstGeom prst="straightConnector1">
            <a:avLst/>
          </a:prstGeom>
          <a:noFill/>
          <a:ln w="63500" cap="flat" cmpd="sng" algn="ctr">
            <a:solidFill>
              <a:srgbClr val="92D050"/>
            </a:solidFill>
            <a:prstDash val="solid"/>
            <a:tailEnd type="triangle"/>
          </a:ln>
          <a:effectLst/>
        </p:spPr>
      </p:cxnSp>
      <p:sp>
        <p:nvSpPr>
          <p:cNvPr id="110" name="TextBox 109"/>
          <p:cNvSpPr txBox="1"/>
          <p:nvPr/>
        </p:nvSpPr>
        <p:spPr>
          <a:xfrm>
            <a:off x="3928207" y="3005819"/>
            <a:ext cx="6532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</a:rPr>
              <a:t>udp</a:t>
            </a:r>
            <a:endParaRPr lang="it-IT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</a:endParaRPr>
          </a:p>
        </p:txBody>
      </p:sp>
      <p:sp>
        <p:nvSpPr>
          <p:cNvPr id="111" name="TextBox 110"/>
          <p:cNvSpPr txBox="1"/>
          <p:nvPr/>
        </p:nvSpPr>
        <p:spPr>
          <a:xfrm rot="1328039">
            <a:off x="3897193" y="3545827"/>
            <a:ext cx="919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</a:rPr>
              <a:t>mjpeg</a:t>
            </a:r>
            <a:endParaRPr lang="it-IT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</a:endParaRPr>
          </a:p>
        </p:txBody>
      </p:sp>
      <p:sp>
        <p:nvSpPr>
          <p:cNvPr id="3" name="Cloud 2"/>
          <p:cNvSpPr/>
          <p:nvPr/>
        </p:nvSpPr>
        <p:spPr>
          <a:xfrm>
            <a:off x="1392835" y="3799544"/>
            <a:ext cx="1585117" cy="915762"/>
          </a:xfrm>
          <a:prstGeom prst="cloud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yarp</a:t>
            </a:r>
            <a:r>
              <a:rPr lang="en-US" dirty="0"/>
              <a:t> server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2508212" y="4939208"/>
            <a:ext cx="7853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spc="-1" dirty="0"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yarp connect &lt;source&gt; &lt;receiver&gt; &lt;carrier&gt;(tcp)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2222513" y="2617041"/>
            <a:ext cx="1015021" cy="243525"/>
          </a:xfrm>
          <a:prstGeom prst="roundRect">
            <a:avLst/>
          </a:prstGeom>
          <a:solidFill>
            <a:srgbClr val="FFFF99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rPr>
              <a:t>/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rPr>
              <a:t>rpc</a:t>
            </a:r>
            <a:endParaRPr kumimoji="0" lang="it-IT" sz="1400" b="0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5494040" y="2617041"/>
            <a:ext cx="1036776" cy="233904"/>
          </a:xfrm>
          <a:prstGeom prst="roundRect">
            <a:avLst/>
          </a:prstGeom>
          <a:solidFill>
            <a:srgbClr val="FFFF99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rPr>
              <a:t>/command</a:t>
            </a:r>
            <a:endParaRPr kumimoji="0" lang="it-IT" sz="1400" b="0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</a:endParaRPr>
          </a:p>
        </p:txBody>
      </p:sp>
      <p:cxnSp>
        <p:nvCxnSpPr>
          <p:cNvPr id="32" name="Straight Arrow Connector 31"/>
          <p:cNvCxnSpPr>
            <a:stCxn id="28" idx="3"/>
            <a:endCxn id="29" idx="1"/>
          </p:cNvCxnSpPr>
          <p:nvPr/>
        </p:nvCxnSpPr>
        <p:spPr>
          <a:xfrm flipV="1">
            <a:off x="3237534" y="2733993"/>
            <a:ext cx="2256506" cy="4811"/>
          </a:xfrm>
          <a:prstGeom prst="straightConnector1">
            <a:avLst/>
          </a:prstGeom>
          <a:noFill/>
          <a:ln w="63500" cap="flat" cmpd="sng" algn="ctr">
            <a:solidFill>
              <a:srgbClr val="92D050"/>
            </a:solidFill>
            <a:prstDash val="solid"/>
            <a:headEnd type="triangle"/>
            <a:tailEnd type="none"/>
          </a:ln>
          <a:effectLst/>
        </p:spPr>
      </p:cxnSp>
      <p:sp>
        <p:nvSpPr>
          <p:cNvPr id="37" name="TextBox 36"/>
          <p:cNvSpPr txBox="1"/>
          <p:nvPr/>
        </p:nvSpPr>
        <p:spPr>
          <a:xfrm>
            <a:off x="3904315" y="2313335"/>
            <a:ext cx="6007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</a:rPr>
              <a:t>tcp</a:t>
            </a:r>
            <a:endParaRPr lang="it-IT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086219" y="2749453"/>
            <a:ext cx="3733800" cy="2133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TextBox 32"/>
          <p:cNvSpPr txBox="1"/>
          <p:nvPr/>
        </p:nvSpPr>
        <p:spPr>
          <a:xfrm>
            <a:off x="8136311" y="2867891"/>
            <a:ext cx="370912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spc="-1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$ yarp name list</a:t>
            </a:r>
          </a:p>
          <a:p>
            <a:r>
              <a:rPr lang="it-IT" sz="1600" spc="-1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it-IT" sz="1600" spc="-1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it-IT" sz="1600" spc="-1" dirty="0" err="1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image:o</a:t>
            </a:r>
            <a:r>
              <a:rPr lang="it-IT" sz="1600" spc="-1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   192.168.1.1:10001</a:t>
            </a:r>
          </a:p>
          <a:p>
            <a:r>
              <a:rPr lang="it-IT" sz="1600" spc="-1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it-IT" sz="1600" spc="-1" dirty="0" err="1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vision:i</a:t>
            </a:r>
            <a:r>
              <a:rPr lang="it-IT" sz="1600" spc="-1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  192.168.1.2:10002</a:t>
            </a:r>
          </a:p>
          <a:p>
            <a:r>
              <a:rPr lang="it-IT" sz="1600" spc="-1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it-IT" sz="1600" spc="-1" dirty="0" err="1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view:i</a:t>
            </a:r>
            <a:r>
              <a:rPr lang="it-IT" sz="1600" spc="-1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    192.168.1.3:10003</a:t>
            </a:r>
          </a:p>
          <a:p>
            <a:r>
              <a:rPr lang="it-IT" sz="1600" spc="-1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it-IT" sz="1600" spc="-1" dirty="0" err="1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command</a:t>
            </a:r>
            <a:r>
              <a:rPr lang="it-IT" sz="1600" spc="-1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   192.168.1.2:10004</a:t>
            </a:r>
          </a:p>
          <a:p>
            <a:r>
              <a:rPr lang="it-IT" sz="1600" spc="-1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it-IT" sz="1600" spc="-1" dirty="0" err="1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rpc</a:t>
            </a:r>
            <a:r>
              <a:rPr lang="it-IT" sz="1600" spc="-1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       192.168.1.3:10005</a:t>
            </a:r>
          </a:p>
          <a:p>
            <a:endParaRPr lang="it-IT" sz="1600" spc="-1" dirty="0">
              <a:solidFill>
                <a:schemeClr val="accent2"/>
              </a:solidFill>
              <a:uFill>
                <a:solidFill>
                  <a:srgbClr val="FFFFFF"/>
                </a:solidFill>
              </a:u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626809" y="5361117"/>
            <a:ext cx="6266620" cy="127633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2" name="TextBox 41"/>
          <p:cNvSpPr txBox="1"/>
          <p:nvPr/>
        </p:nvSpPr>
        <p:spPr>
          <a:xfrm>
            <a:off x="2626809" y="5466526"/>
            <a:ext cx="65038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spc="-1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$ yarp connect  /command   /rpc     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626809" y="5780742"/>
            <a:ext cx="65038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spc="-1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$ yarp connect  /image:o   /vision:i  udp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626809" y="6111937"/>
            <a:ext cx="65038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spc="-1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$ yarp connect  /image:o   /view:i    mjpeg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431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  <p:bldP spid="110" grpId="0"/>
      <p:bldP spid="111" grpId="0"/>
      <p:bldP spid="3" grpId="0" animBg="1"/>
      <p:bldP spid="52" grpId="0"/>
      <p:bldP spid="37" grpId="0"/>
      <p:bldP spid="4" grpId="0" animBg="1"/>
      <p:bldP spid="33" grpId="0"/>
      <p:bldP spid="6" grpId="0" animBg="1"/>
      <p:bldP spid="42" grpId="0"/>
      <p:bldP spid="46" grpId="0"/>
      <p:bldP spid="4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11546"/>
            <a:ext cx="10016104" cy="1752599"/>
          </a:xfrm>
        </p:spPr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3812" y="2057400"/>
            <a:ext cx="3696086" cy="3124201"/>
          </a:xfrm>
        </p:spPr>
        <p:txBody>
          <a:bodyPr/>
          <a:lstStyle/>
          <a:p>
            <a:pPr marL="45720" indent="0">
              <a:buNone/>
            </a:pPr>
            <a:r>
              <a:rPr lang="en-US" sz="2399" dirty="0"/>
              <a:t>Data in YARP are </a:t>
            </a:r>
            <a:r>
              <a:rPr lang="en-US" sz="2399" dirty="0">
                <a:solidFill>
                  <a:schemeClr val="accent1"/>
                </a:solidFill>
              </a:rPr>
              <a:t>Portable</a:t>
            </a:r>
            <a:r>
              <a:rPr lang="en-US" sz="2399" dirty="0"/>
              <a:t> classes with </a:t>
            </a:r>
            <a:r>
              <a:rPr lang="en-US" sz="2399" dirty="0">
                <a:solidFill>
                  <a:schemeClr val="accent1"/>
                </a:solidFill>
              </a:rPr>
              <a:t>read</a:t>
            </a:r>
            <a:r>
              <a:rPr lang="en-US" sz="2399" dirty="0"/>
              <a:t> and </a:t>
            </a:r>
            <a:r>
              <a:rPr lang="en-US" sz="2399" dirty="0">
                <a:solidFill>
                  <a:schemeClr val="accent1"/>
                </a:solidFill>
              </a:rPr>
              <a:t>write</a:t>
            </a:r>
            <a:r>
              <a:rPr lang="en-US" sz="2399" dirty="0"/>
              <a:t> capabilities. This kind of classes can travel through the YARP network.</a:t>
            </a:r>
          </a:p>
          <a:p>
            <a:pPr marL="45720" indent="0">
              <a:buNone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4892" y="1371600"/>
            <a:ext cx="6012519" cy="4876800"/>
          </a:xfrm>
        </p:spPr>
        <p:txBody>
          <a:bodyPr>
            <a:normAutofit/>
          </a:bodyPr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MyData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US" sz="16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yarp</a:t>
            </a:r>
            <a:r>
              <a:rPr lang="en-US" sz="16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6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os</a:t>
            </a:r>
            <a:r>
              <a:rPr lang="en-US" sz="16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::Portable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Portable interface toward YARP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read(…);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write(…);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Custom user methods for data handling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fill_me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getData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Usually for readability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97420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30030"/>
            <a:ext cx="10016104" cy="1752599"/>
          </a:xfrm>
        </p:spPr>
        <p:txBody>
          <a:bodyPr/>
          <a:lstStyle/>
          <a:p>
            <a:r>
              <a:rPr lang="en-US" dirty="0" err="1"/>
              <a:t>yarp</a:t>
            </a:r>
            <a:r>
              <a:rPr lang="en-US" dirty="0"/>
              <a:t>::</a:t>
            </a:r>
            <a:r>
              <a:rPr lang="en-US" dirty="0" err="1"/>
              <a:t>os</a:t>
            </a:r>
            <a:r>
              <a:rPr lang="en-US" dirty="0"/>
              <a:t>::Property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3971" y="1409700"/>
            <a:ext cx="5791200" cy="4191000"/>
          </a:xfrm>
        </p:spPr>
        <p:txBody>
          <a:bodyPr>
            <a:normAutofit fontScale="92500" lnSpcReduction="20000"/>
          </a:bodyPr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Property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prop;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prop.clear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prop.put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myInt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”, 5);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prop.put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myString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”, “Hello World”);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prop.put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myPi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”, 3.14);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Property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&amp;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myGroup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prop.addGroup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(“group1”);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group1.put(“g1”, 2.5);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group1.put(“g2”, “We have cookies”);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prop.check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myInt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”);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myInt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prop.find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myInt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”);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myPi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prop.find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myPi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”).asFloat64();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Bottle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&amp;group =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prop.findGroup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myGroup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”)</a:t>
            </a:r>
          </a:p>
        </p:txBody>
      </p:sp>
      <p:sp>
        <p:nvSpPr>
          <p:cNvPr id="5" name="Left Brace 4"/>
          <p:cNvSpPr/>
          <p:nvPr/>
        </p:nvSpPr>
        <p:spPr>
          <a:xfrm>
            <a:off x="5480571" y="2160736"/>
            <a:ext cx="533400" cy="990600"/>
          </a:xfrm>
          <a:prstGeom prst="leftBrace">
            <a:avLst>
              <a:gd name="adj1" fmla="val 15259"/>
              <a:gd name="adj2" fmla="val 5000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Left Brace 5"/>
          <p:cNvSpPr/>
          <p:nvPr/>
        </p:nvSpPr>
        <p:spPr>
          <a:xfrm>
            <a:off x="5481292" y="3224072"/>
            <a:ext cx="533400" cy="990600"/>
          </a:xfrm>
          <a:prstGeom prst="leftBrace">
            <a:avLst>
              <a:gd name="adj1" fmla="val 15259"/>
              <a:gd name="adj2" fmla="val 5000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Left Brace 6"/>
          <p:cNvSpPr/>
          <p:nvPr/>
        </p:nvSpPr>
        <p:spPr>
          <a:xfrm>
            <a:off x="5480571" y="4565077"/>
            <a:ext cx="533400" cy="990600"/>
          </a:xfrm>
          <a:prstGeom prst="leftBrace">
            <a:avLst>
              <a:gd name="adj1" fmla="val 15259"/>
              <a:gd name="adj2" fmla="val 5000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TextBox 7"/>
          <p:cNvSpPr txBox="1"/>
          <p:nvPr/>
        </p:nvSpPr>
        <p:spPr>
          <a:xfrm>
            <a:off x="1483925" y="3354066"/>
            <a:ext cx="37143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" indent="0">
              <a:spcBef>
                <a:spcPts val="600"/>
              </a:spcBef>
              <a:buNone/>
            </a:pPr>
            <a:r>
              <a:rPr lang="en-US" dirty="0"/>
              <a:t>Entry can be grouped together, with a key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83925" y="1989891"/>
            <a:ext cx="3315459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" indent="0">
              <a:buNone/>
            </a:pPr>
            <a:r>
              <a:rPr lang="en-US" dirty="0"/>
              <a:t>Works in pair &lt;key, data&gt;, where</a:t>
            </a:r>
          </a:p>
          <a:p>
            <a:pPr>
              <a:spcBef>
                <a:spcPts val="600"/>
              </a:spcBef>
              <a:buFontTx/>
              <a:buChar char="-"/>
            </a:pPr>
            <a:r>
              <a:rPr lang="en-US" dirty="0"/>
              <a:t> Key is a string</a:t>
            </a:r>
          </a:p>
          <a:p>
            <a:pPr>
              <a:spcBef>
                <a:spcPts val="600"/>
              </a:spcBef>
              <a:buFontTx/>
              <a:buChar char="-"/>
            </a:pPr>
            <a:r>
              <a:rPr lang="en-US" dirty="0"/>
              <a:t> Data is a </a:t>
            </a:r>
            <a:r>
              <a:rPr lang="en-US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yarp</a:t>
            </a:r>
            <a:r>
              <a:rPr lang="en-US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os</a:t>
            </a:r>
            <a:r>
              <a:rPr lang="en-US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::Value</a:t>
            </a:r>
          </a:p>
          <a:p>
            <a:endParaRPr lang="it-IT" dirty="0"/>
          </a:p>
        </p:txBody>
      </p:sp>
      <p:sp>
        <p:nvSpPr>
          <p:cNvPr id="10" name="TextBox 9"/>
          <p:cNvSpPr txBox="1"/>
          <p:nvPr/>
        </p:nvSpPr>
        <p:spPr>
          <a:xfrm>
            <a:off x="1557515" y="4737211"/>
            <a:ext cx="3817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Entry and group can be searched by the key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561257" y="1225034"/>
            <a:ext cx="2369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Dictionary type of data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8369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30021"/>
            <a:ext cx="10016104" cy="1752599"/>
          </a:xfrm>
        </p:spPr>
        <p:txBody>
          <a:bodyPr/>
          <a:lstStyle/>
          <a:p>
            <a:r>
              <a:rPr lang="en-US" dirty="0" err="1"/>
              <a:t>yarp</a:t>
            </a:r>
            <a:r>
              <a:rPr lang="en-US" dirty="0"/>
              <a:t>::</a:t>
            </a:r>
            <a:r>
              <a:rPr lang="en-US" dirty="0" err="1"/>
              <a:t>os</a:t>
            </a:r>
            <a:r>
              <a:rPr lang="en-US" dirty="0"/>
              <a:t>::Bottle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2" y="1600201"/>
            <a:ext cx="4251960" cy="4191000"/>
          </a:xfrm>
        </p:spPr>
        <p:txBody>
          <a:bodyPr>
            <a:normAutofit fontScale="92500" lnSpcReduction="10000"/>
          </a:bodyPr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Bottle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bot;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clear();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bot.</a:t>
            </a:r>
            <a:r>
              <a:rPr lang="en-US" sz="16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addInt32(5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bot.addString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("hello");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Bottle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b1 =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addList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b1.</a:t>
            </a:r>
            <a:r>
              <a:rPr lang="en-US" sz="16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addFloat64(10.2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Property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&amp;prop =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bot.addDict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prop.put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pib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”, “Help me”);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&amp;v0 =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bot.get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(0);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&amp;v1 =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bot.get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(1);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Left Brace 5"/>
          <p:cNvSpPr/>
          <p:nvPr/>
        </p:nvSpPr>
        <p:spPr>
          <a:xfrm>
            <a:off x="5990779" y="2468419"/>
            <a:ext cx="304800" cy="560536"/>
          </a:xfrm>
          <a:prstGeom prst="leftBrace">
            <a:avLst>
              <a:gd name="adj1" fmla="val 20454"/>
              <a:gd name="adj2" fmla="val 5000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Left Brace 6"/>
          <p:cNvSpPr/>
          <p:nvPr/>
        </p:nvSpPr>
        <p:spPr>
          <a:xfrm>
            <a:off x="5966396" y="3282086"/>
            <a:ext cx="304800" cy="560536"/>
          </a:xfrm>
          <a:prstGeom prst="leftBrace">
            <a:avLst>
              <a:gd name="adj1" fmla="val 20454"/>
              <a:gd name="adj2" fmla="val 5000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Left Brace 7"/>
          <p:cNvSpPr/>
          <p:nvPr/>
        </p:nvSpPr>
        <p:spPr>
          <a:xfrm>
            <a:off x="5954204" y="4129810"/>
            <a:ext cx="304800" cy="560536"/>
          </a:xfrm>
          <a:prstGeom prst="leftBrace">
            <a:avLst>
              <a:gd name="adj1" fmla="val 20454"/>
              <a:gd name="adj2" fmla="val 5000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Left Brace 8"/>
          <p:cNvSpPr/>
          <p:nvPr/>
        </p:nvSpPr>
        <p:spPr>
          <a:xfrm>
            <a:off x="5983833" y="5020595"/>
            <a:ext cx="304800" cy="560536"/>
          </a:xfrm>
          <a:prstGeom prst="leftBrace">
            <a:avLst>
              <a:gd name="adj1" fmla="val 20454"/>
              <a:gd name="adj2" fmla="val 5000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TextBox 10"/>
          <p:cNvSpPr txBox="1"/>
          <p:nvPr/>
        </p:nvSpPr>
        <p:spPr>
          <a:xfrm>
            <a:off x="1714435" y="2468419"/>
            <a:ext cx="3640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hold variable number of  </a:t>
            </a:r>
            <a:r>
              <a:rPr lang="en-US" dirty="0">
                <a:solidFill>
                  <a:srgbClr val="376DAE"/>
                </a:solidFill>
              </a:rPr>
              <a:t>Value.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714435" y="1415535"/>
            <a:ext cx="4229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Most </a:t>
            </a:r>
            <a:r>
              <a:rPr lang="en-US" dirty="0" smtClean="0"/>
              <a:t>flexible (but inefficient) </a:t>
            </a:r>
            <a:r>
              <a:rPr lang="en-US" dirty="0"/>
              <a:t>type of data.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714435" y="3282086"/>
            <a:ext cx="3980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Bottle can be appended or nested one into another.</a:t>
            </a:r>
          </a:p>
          <a:p>
            <a:endParaRPr lang="it-IT" dirty="0"/>
          </a:p>
        </p:txBody>
      </p:sp>
      <p:sp>
        <p:nvSpPr>
          <p:cNvPr id="14" name="TextBox 13"/>
          <p:cNvSpPr txBox="1"/>
          <p:nvPr/>
        </p:nvSpPr>
        <p:spPr>
          <a:xfrm>
            <a:off x="1714435" y="4225412"/>
            <a:ext cx="4041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Property can be an element of a Bottle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682367" y="4839198"/>
            <a:ext cx="43797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Bottle can be accessed using indexes.</a:t>
            </a:r>
          </a:p>
          <a:p>
            <a:r>
              <a:rPr lang="en-US" dirty="0"/>
              <a:t>Size is the number of element you can get()</a:t>
            </a:r>
          </a:p>
          <a:p>
            <a:endParaRPr lang="it-I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8793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35561"/>
            <a:ext cx="10016104" cy="1752599"/>
          </a:xfrm>
        </p:spPr>
        <p:txBody>
          <a:bodyPr/>
          <a:lstStyle/>
          <a:p>
            <a:r>
              <a:rPr lang="en-US" dirty="0" err="1"/>
              <a:t>yarp</a:t>
            </a:r>
            <a:r>
              <a:rPr lang="en-US" dirty="0"/>
              <a:t>::sig::</a:t>
            </a:r>
            <a:r>
              <a:rPr lang="en-US" dirty="0" err="1"/>
              <a:t>ImageOf</a:t>
            </a:r>
            <a:r>
              <a:rPr lang="en-US" dirty="0"/>
              <a:t>&lt;</a:t>
            </a:r>
            <a:r>
              <a:rPr lang="en-US" dirty="0" err="1"/>
              <a:t>PixelType</a:t>
            </a:r>
            <a:r>
              <a:rPr lang="en-US" dirty="0"/>
              <a:t>&gt;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5555" y="2514600"/>
            <a:ext cx="5464834" cy="3124201"/>
          </a:xfrm>
        </p:spPr>
        <p:txBody>
          <a:bodyPr/>
          <a:lstStyle/>
          <a:p>
            <a:pPr marL="45720" indent="0">
              <a:buNone/>
            </a:pPr>
            <a:r>
              <a:rPr lang="en-US" dirty="0"/>
              <a:t>Container for image type</a:t>
            </a:r>
          </a:p>
          <a:p>
            <a:pPr marL="45720" indent="0">
              <a:buNone/>
            </a:pPr>
            <a:r>
              <a:rPr lang="en-US" dirty="0"/>
              <a:t>Template working with many different pixel types</a:t>
            </a:r>
          </a:p>
          <a:p>
            <a:pPr marL="45720" indent="0">
              <a:buNone/>
            </a:pPr>
            <a:r>
              <a:rPr lang="en-US" dirty="0"/>
              <a:t>Full documentation here: </a:t>
            </a:r>
            <a:r>
              <a:rPr lang="en-US" u="sng" dirty="0">
                <a:solidFill>
                  <a:schemeClr val="accent1">
                    <a:lumMod val="60000"/>
                    <a:lumOff val="40000"/>
                  </a:schemeClr>
                </a:solidFill>
                <a:hlinkClick r:id="rId2"/>
              </a:rPr>
              <a:t>http://www.yarp.it/classyarp_1_1sig_1_1ImageOf.html</a:t>
            </a:r>
            <a:endParaRPr lang="en-US" u="sng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ImageOf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6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PixelRgb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yarpImage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yarpImage.resize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(300,200);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PixelRgb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rgb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rgb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yarpImage.pixel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(10, 20);</a:t>
            </a:r>
          </a:p>
          <a:p>
            <a:pPr marL="45720" indent="0">
              <a:buNone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656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35561"/>
            <a:ext cx="10016104" cy="1752599"/>
          </a:xfrm>
        </p:spPr>
        <p:txBody>
          <a:bodyPr/>
          <a:lstStyle/>
          <a:p>
            <a:r>
              <a:rPr lang="en-US" dirty="0" err="1"/>
              <a:t>yarp</a:t>
            </a:r>
            <a:r>
              <a:rPr lang="en-US" dirty="0"/>
              <a:t>::sig::</a:t>
            </a:r>
            <a:r>
              <a:rPr lang="en-US" dirty="0" err="1"/>
              <a:t>PointCloud</a:t>
            </a:r>
            <a:r>
              <a:rPr lang="en-US" dirty="0"/>
              <a:t>&lt;</a:t>
            </a:r>
            <a:r>
              <a:rPr lang="en-US" dirty="0" err="1"/>
              <a:t>DataType</a:t>
            </a:r>
            <a:r>
              <a:rPr lang="en-US" dirty="0"/>
              <a:t>&gt;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3812" y="1897062"/>
            <a:ext cx="5943600" cy="3063876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/>
              <a:t>Container for point cloud type.</a:t>
            </a:r>
          </a:p>
          <a:p>
            <a:pPr marL="45720" indent="0">
              <a:buNone/>
            </a:pPr>
            <a:r>
              <a:rPr lang="en-US" dirty="0"/>
              <a:t>Template working with many different point types.</a:t>
            </a:r>
          </a:p>
          <a:p>
            <a:pPr marL="45720" indent="0">
              <a:buNone/>
            </a:pPr>
            <a:r>
              <a:rPr lang="en-US" dirty="0"/>
              <a:t>Moreover, it has been implemented to be compatible with Point Cloud Library (PCL) and with an interoperability between different point types.</a:t>
            </a:r>
          </a:p>
          <a:p>
            <a:pPr marL="45720" indent="0">
              <a:buNone/>
            </a:pPr>
            <a:r>
              <a:rPr lang="en-US" dirty="0"/>
              <a:t>Full documentation here: </a:t>
            </a:r>
            <a:r>
              <a:rPr lang="en-US" u="sng" dirty="0">
                <a:solidFill>
                  <a:srgbClr val="3085ED"/>
                </a:solidFill>
              </a:rPr>
              <a:t>http://www.yarp.it/yarp_pointcloud.html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13612" y="2139791"/>
            <a:ext cx="4419600" cy="2578418"/>
          </a:xfrm>
        </p:spPr>
        <p:txBody>
          <a:bodyPr>
            <a:noAutofit/>
          </a:bodyPr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PointCloud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4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DataXYZRGBA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yarpPointCloud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yarpPointCloud.resize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(300,200);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DataXYZRGBA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point;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point =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yarpPointCloud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(10, 20);</a:t>
            </a:r>
          </a:p>
          <a:p>
            <a:pPr marL="45720" indent="0">
              <a:buNone/>
            </a:pPr>
            <a:endParaRPr lang="en-US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641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25401"/>
            <a:ext cx="10016104" cy="1752599"/>
          </a:xfrm>
        </p:spPr>
        <p:txBody>
          <a:bodyPr/>
          <a:lstStyle/>
          <a:p>
            <a:r>
              <a:rPr lang="en-US" dirty="0"/>
              <a:t>Working with Ports – Client/Server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3926" y="2438400"/>
            <a:ext cx="5122320" cy="3352801"/>
          </a:xfrm>
        </p:spPr>
        <p:txBody>
          <a:bodyPr>
            <a:normAutofit fontScale="92500" lnSpcReduction="20000"/>
          </a:bodyPr>
          <a:lstStyle/>
          <a:p>
            <a:pPr marL="45720" indent="0">
              <a:buNone/>
            </a:pPr>
            <a:r>
              <a:rPr lang="en-US" sz="2000" dirty="0"/>
              <a:t>Ports are identified by their name.</a:t>
            </a:r>
          </a:p>
          <a:p>
            <a:pPr marL="45720" indent="0">
              <a:buNone/>
            </a:pPr>
            <a:r>
              <a:rPr lang="en-US" sz="2000" dirty="0"/>
              <a:t>Constraints:</a:t>
            </a:r>
          </a:p>
          <a:p>
            <a:pPr>
              <a:buFontTx/>
              <a:buChar char="-"/>
            </a:pPr>
            <a:r>
              <a:rPr lang="en-US" sz="2000" dirty="0"/>
              <a:t>Names must be unique</a:t>
            </a:r>
          </a:p>
          <a:p>
            <a:pPr>
              <a:buFontTx/>
              <a:buChar char="-"/>
            </a:pPr>
            <a:r>
              <a:rPr lang="en-US" sz="2000" dirty="0"/>
              <a:t>Names must start with ‘/’ character</a:t>
            </a:r>
          </a:p>
          <a:p>
            <a:pPr>
              <a:buFontTx/>
              <a:buChar char="-"/>
            </a:pPr>
            <a:r>
              <a:rPr lang="en-US" sz="2000" dirty="0"/>
              <a:t>No ‘@’ character allowed</a:t>
            </a:r>
          </a:p>
          <a:p>
            <a:pPr marL="45720" indent="0">
              <a:buNone/>
            </a:pPr>
            <a:r>
              <a:rPr lang="en-US" sz="2000" dirty="0"/>
              <a:t>Ideal for client/server pattern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yarp</a:t>
            </a:r>
            <a:r>
              <a:rPr lang="en-US" sz="16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6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os</a:t>
            </a:r>
            <a:r>
              <a:rPr lang="en-US" sz="16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::Port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myPort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myPort.open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(“/port”);</a:t>
            </a:r>
            <a:endParaRPr lang="en-US" b="1" dirty="0"/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Bottle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b;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port.read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(b);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n =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b.get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(0).asInt32();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n++;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b.clear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b.addInt32(n);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myPort.write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(b);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myPort.close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45989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15241"/>
            <a:ext cx="10016104" cy="1752599"/>
          </a:xfrm>
        </p:spPr>
        <p:txBody>
          <a:bodyPr/>
          <a:lstStyle/>
          <a:p>
            <a:r>
              <a:rPr lang="en-US" dirty="0"/>
              <a:t>Working with Ports -- Streaming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66812" y="1828800"/>
            <a:ext cx="4495800" cy="4191000"/>
          </a:xfrm>
        </p:spPr>
        <p:txBody>
          <a:bodyPr>
            <a:normAutofit fontScale="92500" lnSpcReduction="10000"/>
          </a:bodyPr>
          <a:lstStyle/>
          <a:p>
            <a:pPr marL="45720" indent="0">
              <a:buNone/>
            </a:pPr>
            <a:r>
              <a:rPr lang="en-US" dirty="0"/>
              <a:t>In case of continuously broadcasted data (e.g. video streaming), a </a:t>
            </a:r>
            <a:r>
              <a:rPr lang="en-US" dirty="0" err="1">
                <a:solidFill>
                  <a:srgbClr val="376DAE"/>
                </a:solidFill>
              </a:rPr>
              <a:t>yarp</a:t>
            </a:r>
            <a:r>
              <a:rPr lang="en-US" dirty="0">
                <a:solidFill>
                  <a:srgbClr val="376DAE"/>
                </a:solidFill>
              </a:rPr>
              <a:t>::</a:t>
            </a:r>
            <a:r>
              <a:rPr lang="en-US" dirty="0" err="1">
                <a:solidFill>
                  <a:srgbClr val="376DAE"/>
                </a:solidFill>
              </a:rPr>
              <a:t>os</a:t>
            </a:r>
            <a:r>
              <a:rPr lang="en-US" dirty="0">
                <a:solidFill>
                  <a:srgbClr val="376DAE"/>
                </a:solidFill>
              </a:rPr>
              <a:t>::</a:t>
            </a:r>
            <a:r>
              <a:rPr lang="en-US" dirty="0" err="1">
                <a:solidFill>
                  <a:srgbClr val="376DAE"/>
                </a:solidFill>
              </a:rPr>
              <a:t>BufferedPort</a:t>
            </a:r>
            <a:r>
              <a:rPr lang="en-US" dirty="0">
                <a:solidFill>
                  <a:srgbClr val="376DAE"/>
                </a:solidFill>
              </a:rPr>
              <a:t>&lt;T&gt; </a:t>
            </a:r>
            <a:r>
              <a:rPr lang="en-US" dirty="0"/>
              <a:t>can be used.</a:t>
            </a:r>
          </a:p>
          <a:p>
            <a:pPr marL="45720" indent="0">
              <a:buNone/>
            </a:pPr>
            <a:r>
              <a:rPr lang="en-US" dirty="0"/>
              <a:t>Main differences:</a:t>
            </a:r>
          </a:p>
          <a:p>
            <a:pPr>
              <a:buFontTx/>
              <a:buChar char="-"/>
            </a:pPr>
            <a:r>
              <a:rPr lang="en-US" dirty="0"/>
              <a:t>Data type is fixed for port lifetime</a:t>
            </a:r>
          </a:p>
          <a:p>
            <a:pPr>
              <a:buFontTx/>
              <a:buChar char="-"/>
            </a:pPr>
            <a:r>
              <a:rPr lang="en-US" dirty="0"/>
              <a:t>Memory creation/destruction is handled by the port</a:t>
            </a:r>
          </a:p>
          <a:p>
            <a:pPr>
              <a:buFontTx/>
              <a:buChar char="-"/>
            </a:pPr>
            <a:r>
              <a:rPr lang="en-US" dirty="0"/>
              <a:t>Buffering policy can be set (default latest message is kept)</a:t>
            </a:r>
          </a:p>
          <a:p>
            <a:pPr>
              <a:buFontTx/>
              <a:buChar char="-"/>
            </a:pPr>
            <a:r>
              <a:rPr lang="en-US" dirty="0"/>
              <a:t>A dedicated thread handles the read/write operations optimizing user thread cycle</a:t>
            </a:r>
          </a:p>
          <a:p>
            <a:pPr marL="45720" indent="0">
              <a:buNone/>
            </a:pPr>
            <a:endParaRPr lang="en-US" dirty="0"/>
          </a:p>
        </p:txBody>
      </p:sp>
      <p:sp>
        <p:nvSpPr>
          <p:cNvPr id="6" name="Content Placeholder 3"/>
          <p:cNvSpPr>
            <a:spLocks noGrp="1"/>
          </p:cNvSpPr>
          <p:nvPr>
            <p:ph sz="half" idx="2"/>
          </p:nvPr>
        </p:nvSpPr>
        <p:spPr>
          <a:xfrm>
            <a:off x="6033452" y="1828800"/>
            <a:ext cx="4709160" cy="4343400"/>
          </a:xfrm>
        </p:spPr>
        <p:txBody>
          <a:bodyPr>
            <a:normAutofit fontScale="92500" lnSpcReduction="10000"/>
          </a:bodyPr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BufferedPort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6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Bottle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port;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port.open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("/out");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Get memory to write into.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Bottle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b =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port.prepare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b.clear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b.addString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(“Hello world”);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port.write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ort.close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33199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488868" y="155543"/>
            <a:ext cx="10016104" cy="1752599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88868" y="1905000"/>
            <a:ext cx="7010399" cy="3810000"/>
          </a:xfrm>
        </p:spPr>
        <p:txBody>
          <a:bodyPr>
            <a:normAutofit/>
          </a:bodyPr>
          <a:lstStyle/>
          <a:p>
            <a:r>
              <a:rPr lang="en-US" dirty="0"/>
              <a:t>What is YARP?</a:t>
            </a:r>
          </a:p>
          <a:p>
            <a:r>
              <a:rPr lang="en-US" dirty="0" smtClean="0"/>
              <a:t>YARP Ports</a:t>
            </a:r>
            <a:endParaRPr lang="en-US" dirty="0"/>
          </a:p>
          <a:p>
            <a:r>
              <a:rPr lang="en-US" dirty="0" smtClean="0"/>
              <a:t>YARP Devices</a:t>
            </a:r>
            <a:endParaRPr lang="en-US" dirty="0"/>
          </a:p>
          <a:p>
            <a:r>
              <a:rPr lang="en-US" dirty="0" smtClean="0"/>
              <a:t>YARP Tools</a:t>
            </a:r>
          </a:p>
          <a:p>
            <a:r>
              <a:rPr lang="en-US" dirty="0" smtClean="0"/>
              <a:t>Other  YARP features</a:t>
            </a:r>
            <a:endParaRPr lang="en-US" dirty="0"/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7231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065212" y="2362200"/>
            <a:ext cx="10016104" cy="1752599"/>
          </a:xfrm>
        </p:spPr>
        <p:txBody>
          <a:bodyPr/>
          <a:lstStyle/>
          <a:p>
            <a:r>
              <a:rPr lang="en-US" dirty="0" smtClean="0"/>
              <a:t>YARP Devices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2827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1"/>
          <p:cNvSpPr>
            <a:spLocks noGrp="1"/>
          </p:cNvSpPr>
          <p:nvPr>
            <p:ph type="title"/>
          </p:nvPr>
        </p:nvSpPr>
        <p:spPr>
          <a:xfrm>
            <a:off x="1483925" y="5081"/>
            <a:ext cx="10016104" cy="1752599"/>
          </a:xfrm>
        </p:spPr>
        <p:txBody>
          <a:bodyPr/>
          <a:lstStyle/>
          <a:p>
            <a:r>
              <a:rPr lang="en-US" dirty="0" smtClean="0"/>
              <a:t>YARP Devices: Hardware </a:t>
            </a:r>
            <a:r>
              <a:rPr lang="en-US" dirty="0"/>
              <a:t>abstraction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21</a:t>
            </a:fld>
            <a:endParaRPr lang="it-IT"/>
          </a:p>
        </p:txBody>
      </p:sp>
      <p:sp>
        <p:nvSpPr>
          <p:cNvPr id="32" name="Content Placeholder 13"/>
          <p:cNvSpPr>
            <a:spLocks noGrp="1"/>
          </p:cNvSpPr>
          <p:nvPr>
            <p:ph idx="1"/>
          </p:nvPr>
        </p:nvSpPr>
        <p:spPr>
          <a:xfrm>
            <a:off x="1524007" y="1051076"/>
            <a:ext cx="9218605" cy="4363907"/>
          </a:xfrm>
        </p:spPr>
        <p:txBody>
          <a:bodyPr>
            <a:normAutofit/>
          </a:bodyPr>
          <a:lstStyle/>
          <a:p>
            <a:r>
              <a:rPr lang="en-US" dirty="0"/>
              <a:t>YARP </a:t>
            </a:r>
            <a:r>
              <a:rPr lang="en-US" dirty="0" smtClean="0">
                <a:solidFill>
                  <a:schemeClr val="accent1"/>
                </a:solidFill>
              </a:rPr>
              <a:t>devices</a:t>
            </a:r>
            <a:r>
              <a:rPr lang="en-US" dirty="0" smtClean="0"/>
              <a:t> </a:t>
            </a:r>
            <a:r>
              <a:rPr lang="en-US" dirty="0"/>
              <a:t>are </a:t>
            </a:r>
            <a:r>
              <a:rPr lang="en-US" dirty="0" smtClean="0"/>
              <a:t>dynamically loaded C++ classes, that expose their functionalities </a:t>
            </a:r>
            <a:endParaRPr lang="en-US" dirty="0"/>
          </a:p>
          <a:p>
            <a:r>
              <a:rPr lang="en-US" dirty="0" smtClean="0"/>
              <a:t>They are used to model functionalities under common </a:t>
            </a:r>
            <a:r>
              <a:rPr lang="en-US" dirty="0" smtClean="0">
                <a:solidFill>
                  <a:schemeClr val="accent1"/>
                </a:solidFill>
              </a:rPr>
              <a:t>interfaces</a:t>
            </a:r>
            <a:r>
              <a:rPr lang="en-US" dirty="0" smtClean="0"/>
              <a:t>, such as sensors (cameras, IMUs, Force-Torques), low-level joint motor contro</a:t>
            </a:r>
            <a:r>
              <a:rPr lang="en-US" dirty="0" smtClean="0"/>
              <a:t>l, </a:t>
            </a:r>
            <a:r>
              <a:rPr lang="en-US" dirty="0" smtClean="0"/>
              <a:t> even if the under the hood the </a:t>
            </a:r>
            <a:r>
              <a:rPr lang="en-US" dirty="0" smtClean="0">
                <a:solidFill>
                  <a:schemeClr val="accent1"/>
                </a:solidFill>
              </a:rPr>
              <a:t>implementation</a:t>
            </a:r>
            <a:r>
              <a:rPr lang="en-US" dirty="0" smtClean="0"/>
              <a:t> is different</a:t>
            </a:r>
            <a:endParaRPr lang="en-US" dirty="0"/>
          </a:p>
          <a:p>
            <a:r>
              <a:rPr lang="en-US" dirty="0" smtClean="0"/>
              <a:t>When you launch a robot like </a:t>
            </a:r>
            <a:r>
              <a:rPr lang="en-US" dirty="0" err="1" smtClean="0"/>
              <a:t>iCub</a:t>
            </a:r>
            <a:r>
              <a:rPr lang="en-US" dirty="0" smtClean="0"/>
              <a:t>, you launch a program </a:t>
            </a:r>
            <a:r>
              <a:rPr lang="en-US" dirty="0" err="1" smtClean="0">
                <a:latin typeface="Consolas" panose="020B0609020204030204" pitchFamily="49" charset="0"/>
              </a:rPr>
              <a:t>yarprobotinterface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smtClean="0">
                <a:latin typeface="+mj-lt"/>
              </a:rPr>
              <a:t>that creates and run several YARP devices to communicate with the low-level aspects of the robot. </a:t>
            </a:r>
          </a:p>
          <a:p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56672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1"/>
          <p:cNvSpPr>
            <a:spLocks noGrp="1"/>
          </p:cNvSpPr>
          <p:nvPr>
            <p:ph type="title"/>
          </p:nvPr>
        </p:nvSpPr>
        <p:spPr>
          <a:xfrm>
            <a:off x="1483925" y="5081"/>
            <a:ext cx="10016104" cy="1752599"/>
          </a:xfrm>
        </p:spPr>
        <p:txBody>
          <a:bodyPr/>
          <a:lstStyle/>
          <a:p>
            <a:r>
              <a:rPr lang="en-US" dirty="0" smtClean="0"/>
              <a:t>YARP Devices: Hardware </a:t>
            </a:r>
            <a:r>
              <a:rPr lang="en-US" dirty="0"/>
              <a:t>abstraction</a:t>
            </a:r>
          </a:p>
        </p:txBody>
      </p:sp>
      <p:sp>
        <p:nvSpPr>
          <p:cNvPr id="52" name="Content Placeholder 2"/>
          <p:cNvSpPr>
            <a:spLocks noGrp="1"/>
          </p:cNvSpPr>
          <p:nvPr>
            <p:ph sz="half" idx="1"/>
          </p:nvPr>
        </p:nvSpPr>
        <p:spPr>
          <a:xfrm>
            <a:off x="1278572" y="1828800"/>
            <a:ext cx="8991600" cy="112002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/>
              <a:t>Client &amp; Server on the same machine</a:t>
            </a:r>
          </a:p>
        </p:txBody>
      </p:sp>
      <p:sp>
        <p:nvSpPr>
          <p:cNvPr id="18" name="Left-Right Arrow 17"/>
          <p:cNvSpPr/>
          <p:nvPr/>
        </p:nvSpPr>
        <p:spPr>
          <a:xfrm>
            <a:off x="2648632" y="4330361"/>
            <a:ext cx="923241" cy="2667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/>
          </a:p>
        </p:txBody>
      </p:sp>
      <p:sp>
        <p:nvSpPr>
          <p:cNvPr id="19" name="Left-Right Arrow 18"/>
          <p:cNvSpPr/>
          <p:nvPr/>
        </p:nvSpPr>
        <p:spPr>
          <a:xfrm>
            <a:off x="7605713" y="4297024"/>
            <a:ext cx="906750" cy="25876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/>
          </a:p>
        </p:txBody>
      </p:sp>
      <p:sp>
        <p:nvSpPr>
          <p:cNvPr id="20" name="Cloud 19"/>
          <p:cNvSpPr/>
          <p:nvPr/>
        </p:nvSpPr>
        <p:spPr>
          <a:xfrm>
            <a:off x="4821238" y="3344525"/>
            <a:ext cx="1335087" cy="985837"/>
          </a:xfrm>
          <a:prstGeom prst="cloud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YARP ports</a:t>
            </a:r>
          </a:p>
        </p:txBody>
      </p:sp>
      <p:sp>
        <p:nvSpPr>
          <p:cNvPr id="21" name="Left-Right Arrow 20"/>
          <p:cNvSpPr/>
          <p:nvPr/>
        </p:nvSpPr>
        <p:spPr>
          <a:xfrm>
            <a:off x="4576762" y="4297024"/>
            <a:ext cx="1847850" cy="266700"/>
          </a:xfrm>
          <a:prstGeom prst="left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8609012" y="3704887"/>
            <a:ext cx="990600" cy="1349375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anchor="ctr"/>
          <a:lstStyle/>
          <a:p>
            <a:pPr algn="ctr">
              <a:defRPr/>
            </a:pPr>
            <a:r>
              <a:rPr lang="en-US" sz="1100" dirty="0">
                <a:solidFill>
                  <a:schemeClr val="tx2">
                    <a:lumMod val="50000"/>
                  </a:schemeClr>
                </a:solidFill>
              </a:rPr>
              <a:t>user application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7923212" y="3705176"/>
            <a:ext cx="311689" cy="1349830"/>
          </a:xfrm>
          <a:prstGeom prst="roundRect">
            <a:avLst/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anchor="ctr"/>
          <a:lstStyle/>
          <a:p>
            <a:pPr algn="ctr">
              <a:defRPr/>
            </a:pPr>
            <a:r>
              <a:rPr lang="en-US" sz="1200" dirty="0">
                <a:solidFill>
                  <a:schemeClr val="tx1"/>
                </a:solidFill>
              </a:rPr>
              <a:t>Interface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2970212" y="3702180"/>
            <a:ext cx="311689" cy="1349830"/>
          </a:xfrm>
          <a:prstGeom prst="roundRect">
            <a:avLst/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anchor="ctr"/>
          <a:lstStyle/>
          <a:p>
            <a:pPr algn="ctr">
              <a:defRPr/>
            </a:pPr>
            <a:r>
              <a:rPr lang="en-US" sz="1200" dirty="0">
                <a:solidFill>
                  <a:schemeClr val="tx1"/>
                </a:solidFill>
              </a:rPr>
              <a:t>Interface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3649662" y="3701712"/>
            <a:ext cx="844550" cy="1350963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anchor="ctr"/>
          <a:lstStyle/>
          <a:p>
            <a:pPr algn="ctr">
              <a:defRPr/>
            </a:pPr>
            <a:r>
              <a:rPr lang="en-US" sz="1100" dirty="0">
                <a:solidFill>
                  <a:schemeClr val="bg1"/>
                </a:solidFill>
              </a:rPr>
              <a:t>Server Network Wrapper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6684962" y="3717587"/>
            <a:ext cx="842962" cy="1350963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anchor="ctr"/>
          <a:lstStyle/>
          <a:p>
            <a:pPr algn="ctr">
              <a:defRPr/>
            </a:pPr>
            <a:r>
              <a:rPr lang="en-US" sz="1100" dirty="0">
                <a:solidFill>
                  <a:schemeClr val="bg1"/>
                </a:solidFill>
              </a:rPr>
              <a:t>Client Network</a:t>
            </a:r>
          </a:p>
          <a:p>
            <a:pPr algn="ctr">
              <a:defRPr/>
            </a:pPr>
            <a:r>
              <a:rPr lang="en-US" sz="1100" dirty="0">
                <a:solidFill>
                  <a:schemeClr val="bg1"/>
                </a:solidFill>
              </a:rPr>
              <a:t>Wrapper</a:t>
            </a:r>
          </a:p>
        </p:txBody>
      </p:sp>
      <p:sp>
        <p:nvSpPr>
          <p:cNvPr id="3" name="Multiply 2"/>
          <p:cNvSpPr/>
          <p:nvPr/>
        </p:nvSpPr>
        <p:spPr>
          <a:xfrm>
            <a:off x="4501501" y="3130211"/>
            <a:ext cx="1930399" cy="2286000"/>
          </a:xfrm>
          <a:prstGeom prst="mathMultiply">
            <a:avLst>
              <a:gd name="adj1" fmla="val 1426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Multiply 45"/>
          <p:cNvSpPr/>
          <p:nvPr/>
        </p:nvSpPr>
        <p:spPr>
          <a:xfrm>
            <a:off x="4494212" y="3124200"/>
            <a:ext cx="1930399" cy="2286000"/>
          </a:xfrm>
          <a:prstGeom prst="mathMultiply">
            <a:avLst>
              <a:gd name="adj1" fmla="val 1426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1320906" y="4155059"/>
            <a:ext cx="1254018" cy="48486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anchor="ctr"/>
          <a:lstStyle/>
          <a:p>
            <a:pPr algn="ctr">
              <a:defRPr/>
            </a:pPr>
            <a:r>
              <a:rPr lang="en-US" sz="1100" dirty="0" err="1">
                <a:solidFill>
                  <a:schemeClr val="tx2">
                    <a:lumMod val="50000"/>
                  </a:schemeClr>
                </a:solidFill>
              </a:rPr>
              <a:t>iCub</a:t>
            </a:r>
            <a:endParaRPr lang="en-US" sz="1100" dirty="0">
              <a:solidFill>
                <a:schemeClr val="tx2">
                  <a:lumMod val="50000"/>
                </a:schemeClr>
              </a:solidFill>
            </a:endParaRPr>
          </a:p>
          <a:p>
            <a:pPr algn="ctr">
              <a:defRPr/>
            </a:pPr>
            <a:r>
              <a:rPr lang="en-US" sz="1100" dirty="0">
                <a:solidFill>
                  <a:schemeClr val="tx2">
                    <a:lumMod val="50000"/>
                  </a:schemeClr>
                </a:solidFill>
              </a:rPr>
              <a:t>motor controller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1345161" y="4847338"/>
            <a:ext cx="1229764" cy="54503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anchor="ctr"/>
          <a:lstStyle/>
          <a:p>
            <a:pPr algn="ctr">
              <a:defRPr/>
            </a:pPr>
            <a:r>
              <a:rPr lang="en-US" sz="1100" dirty="0">
                <a:solidFill>
                  <a:schemeClr val="tx2">
                    <a:lumMod val="50000"/>
                  </a:schemeClr>
                </a:solidFill>
              </a:rPr>
              <a:t>Simulator</a:t>
            </a:r>
          </a:p>
          <a:p>
            <a:pPr algn="ctr">
              <a:defRPr/>
            </a:pPr>
            <a:r>
              <a:rPr lang="en-US" sz="1100" dirty="0">
                <a:solidFill>
                  <a:schemeClr val="tx2">
                    <a:lumMod val="50000"/>
                  </a:schemeClr>
                </a:solidFill>
              </a:rPr>
              <a:t>motor controller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1334404" y="3344525"/>
            <a:ext cx="1240520" cy="48486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anchor="ctr"/>
          <a:lstStyle/>
          <a:p>
            <a:pPr algn="ctr">
              <a:defRPr/>
            </a:pPr>
            <a:r>
              <a:rPr lang="en-US" sz="1100" dirty="0">
                <a:solidFill>
                  <a:schemeClr val="tx2">
                    <a:lumMod val="50000"/>
                  </a:schemeClr>
                </a:solidFill>
              </a:rPr>
              <a:t>R1</a:t>
            </a:r>
          </a:p>
          <a:p>
            <a:pPr algn="ctr">
              <a:defRPr/>
            </a:pPr>
            <a:r>
              <a:rPr lang="en-US" sz="1100" dirty="0">
                <a:solidFill>
                  <a:schemeClr val="tx2">
                    <a:lumMod val="50000"/>
                  </a:schemeClr>
                </a:solidFill>
              </a:rPr>
              <a:t>motor controller</a:t>
            </a:r>
          </a:p>
        </p:txBody>
      </p:sp>
      <p:sp>
        <p:nvSpPr>
          <p:cNvPr id="2" name="Rounded Rectangle 1"/>
          <p:cNvSpPr/>
          <p:nvPr/>
        </p:nvSpPr>
        <p:spPr>
          <a:xfrm>
            <a:off x="1141412" y="3019940"/>
            <a:ext cx="3435350" cy="2695060"/>
          </a:xfrm>
          <a:prstGeom prst="round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0651" y="5392375"/>
            <a:ext cx="539604" cy="639143"/>
          </a:xfrm>
          <a:prstGeom prst="rect">
            <a:avLst/>
          </a:prstGeom>
        </p:spPr>
      </p:pic>
      <p:sp>
        <p:nvSpPr>
          <p:cNvPr id="30" name="Rounded Rectangle 29"/>
          <p:cNvSpPr/>
          <p:nvPr/>
        </p:nvSpPr>
        <p:spPr>
          <a:xfrm>
            <a:off x="6517226" y="3064171"/>
            <a:ext cx="3435350" cy="2695060"/>
          </a:xfrm>
          <a:prstGeom prst="round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6465" y="5436606"/>
            <a:ext cx="539604" cy="639143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4235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7275E-6 -4.44444E-6 L 0.07242 -0.00671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21" y="-347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1362E-6 7.40741E-7 L -0.08973 -0.00903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93" y="-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build="p"/>
      <p:bldP spid="20" grpId="0" animBg="1"/>
      <p:bldP spid="21" grpId="0" animBg="1"/>
      <p:bldP spid="27" grpId="0" animBg="1"/>
      <p:bldP spid="27" grpId="1" animBg="1"/>
      <p:bldP spid="28" grpId="0" animBg="1"/>
      <p:bldP spid="28" grpId="1" animBg="1"/>
      <p:bldP spid="3" grpId="0" animBg="1"/>
      <p:bldP spid="4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1"/>
          <p:cNvSpPr>
            <a:spLocks noGrp="1"/>
          </p:cNvSpPr>
          <p:nvPr>
            <p:ph type="title"/>
          </p:nvPr>
        </p:nvSpPr>
        <p:spPr>
          <a:xfrm>
            <a:off x="1483925" y="5081"/>
            <a:ext cx="10016104" cy="1752599"/>
          </a:xfrm>
        </p:spPr>
        <p:txBody>
          <a:bodyPr/>
          <a:lstStyle/>
          <a:p>
            <a:r>
              <a:rPr lang="en-US" dirty="0" smtClean="0"/>
              <a:t>YARP Devices: Hardware </a:t>
            </a:r>
            <a:r>
              <a:rPr lang="en-US" dirty="0"/>
              <a:t>abstraction</a:t>
            </a:r>
          </a:p>
        </p:txBody>
      </p:sp>
      <p:sp>
        <p:nvSpPr>
          <p:cNvPr id="18" name="Left-Right Arrow 17"/>
          <p:cNvSpPr/>
          <p:nvPr/>
        </p:nvSpPr>
        <p:spPr>
          <a:xfrm>
            <a:off x="2648632" y="4330361"/>
            <a:ext cx="5807980" cy="2667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/>
          </a:p>
        </p:txBody>
      </p:sp>
      <p:sp>
        <p:nvSpPr>
          <p:cNvPr id="24" name="Rounded Rectangle 23"/>
          <p:cNvSpPr/>
          <p:nvPr/>
        </p:nvSpPr>
        <p:spPr>
          <a:xfrm>
            <a:off x="8609012" y="3704887"/>
            <a:ext cx="914400" cy="1349375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anchor="ctr"/>
          <a:lstStyle/>
          <a:p>
            <a:pPr algn="ctr">
              <a:defRPr/>
            </a:pPr>
            <a:r>
              <a:rPr lang="en-US" sz="1100" dirty="0">
                <a:solidFill>
                  <a:schemeClr val="tx2">
                    <a:lumMod val="50000"/>
                  </a:schemeClr>
                </a:solidFill>
              </a:rPr>
              <a:t>user application</a:t>
            </a:r>
          </a:p>
          <a:p>
            <a:pPr algn="ctr">
              <a:defRPr/>
            </a:pPr>
            <a:endParaRPr lang="en-US" sz="11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5405167" y="3756139"/>
            <a:ext cx="311689" cy="1349830"/>
          </a:xfrm>
          <a:prstGeom prst="roundRect">
            <a:avLst/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anchor="ctr"/>
          <a:lstStyle/>
          <a:p>
            <a:pPr algn="ctr">
              <a:defRPr/>
            </a:pPr>
            <a:r>
              <a:rPr lang="en-US" sz="1200" dirty="0">
                <a:solidFill>
                  <a:schemeClr val="tx1"/>
                </a:solidFill>
              </a:rPr>
              <a:t>Interface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 flipV="1">
            <a:off x="1483925" y="5821679"/>
            <a:ext cx="1410087" cy="45719"/>
          </a:xfrm>
        </p:spPr>
        <p:txBody>
          <a:bodyPr>
            <a:normAutofit fontScale="25000" lnSpcReduction="20000"/>
          </a:bodyPr>
          <a:lstStyle/>
          <a:p>
            <a:endParaRPr lang="it-IT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1278572" y="1828800"/>
            <a:ext cx="8991600" cy="112002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/>
              <a:t>Client &amp; Server on the same machine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320906" y="4155059"/>
            <a:ext cx="1254018" cy="48486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anchor="ctr"/>
          <a:lstStyle/>
          <a:p>
            <a:pPr algn="ctr">
              <a:defRPr/>
            </a:pPr>
            <a:r>
              <a:rPr lang="en-US" sz="1100" dirty="0" err="1">
                <a:solidFill>
                  <a:schemeClr val="tx2">
                    <a:lumMod val="50000"/>
                  </a:schemeClr>
                </a:solidFill>
              </a:rPr>
              <a:t>iCub</a:t>
            </a:r>
            <a:endParaRPr lang="en-US" sz="1100" dirty="0">
              <a:solidFill>
                <a:schemeClr val="tx2">
                  <a:lumMod val="50000"/>
                </a:schemeClr>
              </a:solidFill>
            </a:endParaRPr>
          </a:p>
          <a:p>
            <a:pPr algn="ctr">
              <a:defRPr/>
            </a:pPr>
            <a:r>
              <a:rPr lang="en-US" sz="1100" dirty="0">
                <a:solidFill>
                  <a:schemeClr val="tx2">
                    <a:lumMod val="50000"/>
                  </a:schemeClr>
                </a:solidFill>
              </a:rPr>
              <a:t>motor controller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345161" y="4847338"/>
            <a:ext cx="1229764" cy="54503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anchor="ctr"/>
          <a:lstStyle/>
          <a:p>
            <a:pPr algn="ctr">
              <a:defRPr/>
            </a:pPr>
            <a:r>
              <a:rPr lang="en-US" sz="1100" dirty="0">
                <a:solidFill>
                  <a:schemeClr val="tx2">
                    <a:lumMod val="50000"/>
                  </a:schemeClr>
                </a:solidFill>
              </a:rPr>
              <a:t>Simulator</a:t>
            </a:r>
          </a:p>
          <a:p>
            <a:pPr algn="ctr">
              <a:defRPr/>
            </a:pPr>
            <a:r>
              <a:rPr lang="en-US" sz="1100" dirty="0">
                <a:solidFill>
                  <a:schemeClr val="tx2">
                    <a:lumMod val="50000"/>
                  </a:schemeClr>
                </a:solidFill>
              </a:rPr>
              <a:t>motor controller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1334404" y="3344525"/>
            <a:ext cx="1240520" cy="48486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anchor="ctr"/>
          <a:lstStyle/>
          <a:p>
            <a:pPr algn="ctr">
              <a:defRPr/>
            </a:pPr>
            <a:r>
              <a:rPr lang="en-US" sz="1100" dirty="0">
                <a:solidFill>
                  <a:schemeClr val="tx2">
                    <a:lumMod val="50000"/>
                  </a:schemeClr>
                </a:solidFill>
              </a:rPr>
              <a:t>R1</a:t>
            </a:r>
          </a:p>
          <a:p>
            <a:pPr algn="ctr">
              <a:defRPr/>
            </a:pPr>
            <a:r>
              <a:rPr lang="en-US" sz="1100" dirty="0">
                <a:solidFill>
                  <a:schemeClr val="tx2">
                    <a:lumMod val="50000"/>
                  </a:schemeClr>
                </a:solidFill>
              </a:rPr>
              <a:t>motor controller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1035741" y="3019940"/>
            <a:ext cx="8792471" cy="2695060"/>
          </a:xfrm>
          <a:prstGeom prst="round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8608" y="5406225"/>
            <a:ext cx="539604" cy="639143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7435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15241"/>
            <a:ext cx="10016104" cy="1752599"/>
          </a:xfrm>
        </p:spPr>
        <p:txBody>
          <a:bodyPr/>
          <a:lstStyle/>
          <a:p>
            <a:r>
              <a:rPr lang="en-US" dirty="0"/>
              <a:t>Interfaces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4724400" cy="41910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000" dirty="0"/>
              <a:t>A class with pure virtual methods.</a:t>
            </a:r>
          </a:p>
          <a:p>
            <a:pPr marL="45720" indent="0">
              <a:buNone/>
            </a:pPr>
            <a:r>
              <a:rPr lang="en-US" sz="2000" dirty="0"/>
              <a:t>Servers provide functionalities by implementing required methods.</a:t>
            </a:r>
          </a:p>
          <a:p>
            <a:pPr marL="45720" indent="0">
              <a:buNone/>
            </a:pPr>
            <a:r>
              <a:rPr lang="en-US" sz="2000"/>
              <a:t>Clients use </a:t>
            </a:r>
            <a:r>
              <a:rPr lang="en-US" sz="2000" dirty="0"/>
              <a:t>the functionalities by calling provided methods.</a:t>
            </a:r>
          </a:p>
          <a:p>
            <a:pPr marL="45720" indent="0">
              <a:buNone/>
            </a:pPr>
            <a:endParaRPr lang="en-US" sz="20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97998" y="1828800"/>
            <a:ext cx="5354214" cy="4191000"/>
          </a:xfrm>
        </p:spPr>
        <p:txBody>
          <a:bodyPr>
            <a:normAutofit/>
          </a:bodyPr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IPositionControl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getAxes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= 0;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IPositionControl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positionMove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(…) = 0;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IPositionControl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relativeMove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(…) = 0;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IPositionControl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checkMotionDone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(…) = 0;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IPositionControl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setRefSpeed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(…) = 0;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IPositionControl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setRefAcceleration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(…) = 0;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IPositionControl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getRefSpeed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(…) = 0;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IPositionControl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getRefAcceleration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(…) = 0;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IPositionControl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getTargetPosition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(…) = 0;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IPositionControl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::stop(…) = 0;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498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5081"/>
            <a:ext cx="10016104" cy="1752599"/>
          </a:xfrm>
        </p:spPr>
        <p:txBody>
          <a:bodyPr/>
          <a:lstStyle/>
          <a:p>
            <a:r>
              <a:rPr lang="en-US" dirty="0"/>
              <a:t>Opening a device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27772" y="1828800"/>
            <a:ext cx="4724400" cy="41910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/>
              <a:t>Devices are opened by mean of a special class called “</a:t>
            </a:r>
            <a:r>
              <a:rPr lang="en-US" dirty="0" err="1">
                <a:solidFill>
                  <a:schemeClr val="accent1"/>
                </a:solidFill>
              </a:rPr>
              <a:t>PolyDriver</a:t>
            </a:r>
            <a:r>
              <a:rPr lang="en-US" dirty="0"/>
              <a:t>”.</a:t>
            </a:r>
          </a:p>
          <a:p>
            <a:pPr marL="45720" indent="0">
              <a:buNone/>
            </a:pPr>
            <a:r>
              <a:rPr lang="en-US" dirty="0" err="1">
                <a:solidFill>
                  <a:schemeClr val="accent1"/>
                </a:solidFill>
              </a:rPr>
              <a:t>PolyDriver</a:t>
            </a:r>
            <a:r>
              <a:rPr lang="en-US" dirty="0"/>
              <a:t> is a polymorphic class which can turn into any device.</a:t>
            </a:r>
          </a:p>
          <a:p>
            <a:pPr marL="45720" indent="0">
              <a:buNone/>
            </a:pPr>
            <a:r>
              <a:rPr lang="en-US" dirty="0"/>
              <a:t>Keyword “device” tell YARP which device we really want to open.</a:t>
            </a:r>
          </a:p>
          <a:p>
            <a:pPr marL="45720" indent="0">
              <a:buNone/>
            </a:pPr>
            <a:r>
              <a:rPr lang="en-US" dirty="0"/>
              <a:t>All other parameters will be propagated to the specified device.</a:t>
            </a:r>
          </a:p>
          <a:p>
            <a:pPr marL="45720" indent="0">
              <a:buNone/>
            </a:pPr>
            <a:endParaRPr lang="en-US" dirty="0"/>
          </a:p>
          <a:p>
            <a:pPr marL="45720" indent="0">
              <a:buNone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97998" y="1828800"/>
            <a:ext cx="5354214" cy="4191000"/>
          </a:xfrm>
        </p:spPr>
        <p:txBody>
          <a:bodyPr>
            <a:normAutofit/>
          </a:bodyPr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PolyDriver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mystica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Property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config.put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(“device”, “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device_type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”);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config.put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(“deviceParam1”, paramValue1);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config.put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(“deviceParam2”, paramValue2);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mystica.open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0534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0"/>
            <a:ext cx="10016104" cy="1752599"/>
          </a:xfrm>
        </p:spPr>
        <p:txBody>
          <a:bodyPr/>
          <a:lstStyle/>
          <a:p>
            <a:r>
              <a:rPr lang="en-US" dirty="0"/>
              <a:t>Remote Control Board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5781" y="1066800"/>
            <a:ext cx="4724400" cy="41910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/>
              <a:t>Device devoted to provide remote access to the robot motor control is the “</a:t>
            </a:r>
            <a:r>
              <a:rPr lang="en-US" dirty="0" err="1">
                <a:solidFill>
                  <a:schemeClr val="accent1"/>
                </a:solidFill>
              </a:rPr>
              <a:t>remote_controlboard</a:t>
            </a:r>
            <a:r>
              <a:rPr lang="en-US" dirty="0"/>
              <a:t>”</a:t>
            </a:r>
          </a:p>
          <a:p>
            <a:pPr marL="45720" indent="0">
              <a:buNone/>
            </a:pPr>
            <a:r>
              <a:rPr lang="en-US" dirty="0"/>
              <a:t>Required parameter to configure it are:</a:t>
            </a:r>
          </a:p>
          <a:p>
            <a:pPr marL="45720" indent="0">
              <a:buNone/>
            </a:pPr>
            <a:r>
              <a:rPr lang="en-US" dirty="0"/>
              <a:t>- Remote port prefix: </a:t>
            </a:r>
            <a:r>
              <a:rPr lang="en-US" dirty="0">
                <a:solidFill>
                  <a:schemeClr val="accent1"/>
                </a:solidFill>
              </a:rPr>
              <a:t>remote</a:t>
            </a:r>
          </a:p>
          <a:p>
            <a:pPr marL="45720" indent="0">
              <a:buNone/>
            </a:pPr>
            <a:r>
              <a:rPr lang="en-US" dirty="0"/>
              <a:t>- Local port name: </a:t>
            </a:r>
            <a:r>
              <a:rPr lang="en-US" dirty="0">
                <a:solidFill>
                  <a:schemeClr val="accent1"/>
                </a:solidFill>
              </a:rPr>
              <a:t>local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97998" y="1828800"/>
            <a:ext cx="5354214" cy="4191000"/>
          </a:xfrm>
        </p:spPr>
        <p:txBody>
          <a:bodyPr>
            <a:normAutofit/>
          </a:bodyPr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PolyDriver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poly;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Property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config.put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(“device”, “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remote_controlboard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”);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config.put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(“remote”, “/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icub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/head”);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config.put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(“local”, “/&lt;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myApplication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&gt;”);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poly.open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26</a:t>
            </a:fld>
            <a:endParaRPr lang="it-IT"/>
          </a:p>
        </p:txBody>
      </p:sp>
      <p:sp>
        <p:nvSpPr>
          <p:cNvPr id="7" name="TextBox 6"/>
          <p:cNvSpPr txBox="1"/>
          <p:nvPr/>
        </p:nvSpPr>
        <p:spPr>
          <a:xfrm>
            <a:off x="6704012" y="5835134"/>
            <a:ext cx="16433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CONTINUE</a:t>
            </a:r>
            <a:endParaRPr lang="it-IT" sz="2400" dirty="0"/>
          </a:p>
        </p:txBody>
      </p:sp>
      <p:sp>
        <p:nvSpPr>
          <p:cNvPr id="8" name="Right Arrow 7"/>
          <p:cNvSpPr/>
          <p:nvPr/>
        </p:nvSpPr>
        <p:spPr>
          <a:xfrm>
            <a:off x="8675105" y="5835134"/>
            <a:ext cx="1686507" cy="4616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969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9212" y="1828800"/>
            <a:ext cx="4724400" cy="41910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/>
              <a:t>Once opened, we need to specify which interface we want to work with.</a:t>
            </a:r>
          </a:p>
          <a:p>
            <a:pPr marL="45720" indent="0">
              <a:buNone/>
            </a:pPr>
            <a:r>
              <a:rPr lang="en-US" dirty="0"/>
              <a:t>To get a specific view of the device:</a:t>
            </a:r>
          </a:p>
          <a:p>
            <a:pPr>
              <a:buFontTx/>
              <a:buChar char="-"/>
            </a:pPr>
            <a:r>
              <a:rPr lang="en-US" dirty="0"/>
              <a:t>create a pointer to the interface we want to use</a:t>
            </a:r>
          </a:p>
          <a:p>
            <a:pPr>
              <a:buFontTx/>
              <a:buChar char="-"/>
            </a:pPr>
            <a:r>
              <a:rPr lang="en-US" dirty="0"/>
              <a:t>fill it by calling the </a:t>
            </a:r>
            <a:r>
              <a:rPr lang="en-US" b="1" dirty="0">
                <a:solidFill>
                  <a:srgbClr val="1287C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.view(…) </a:t>
            </a:r>
            <a:r>
              <a:rPr lang="en-US" dirty="0"/>
              <a:t>function</a:t>
            </a:r>
          </a:p>
          <a:p>
            <a:pPr marL="45720" indent="0">
              <a:buNone/>
            </a:pPr>
            <a:r>
              <a:rPr lang="en-US" dirty="0"/>
              <a:t>In case the device does not implement that interface, the pointer will be </a:t>
            </a:r>
            <a:r>
              <a:rPr lang="en-US" sz="1800" b="1" dirty="0" err="1">
                <a:solidFill>
                  <a:srgbClr val="1287C3"/>
                </a:solidFill>
                <a:latin typeface="Courier New"/>
                <a:cs typeface="Courier New"/>
              </a:rPr>
              <a:t>nullptr</a:t>
            </a:r>
            <a:r>
              <a:rPr lang="en-US" dirty="0"/>
              <a:t>!</a:t>
            </a:r>
          </a:p>
          <a:p>
            <a:pPr marL="45720" indent="0">
              <a:buNone/>
            </a:pPr>
            <a:r>
              <a:rPr lang="en-US" dirty="0"/>
              <a:t>A device can implement more than one interface.</a:t>
            </a:r>
          </a:p>
          <a:p>
            <a:pPr marL="45720" indent="0">
              <a:buNone/>
            </a:pPr>
            <a:endParaRPr lang="en-US" dirty="0"/>
          </a:p>
          <a:p>
            <a:pPr marL="45720" indent="0">
              <a:buNone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97998" y="1828800"/>
            <a:ext cx="5354214" cy="4191000"/>
          </a:xfrm>
        </p:spPr>
        <p:txBody>
          <a:bodyPr>
            <a:normAutofit/>
          </a:bodyPr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solidFill>
                  <a:schemeClr val="accent5"/>
                </a:solidFill>
                <a:latin typeface="Courier New"/>
                <a:cs typeface="Courier New"/>
              </a:rPr>
              <a:t>IPositionControl</a:t>
            </a:r>
            <a:r>
              <a:rPr lang="en-US" sz="1400" b="1" dirty="0">
                <a:latin typeface="Courier New"/>
                <a:cs typeface="Courier New"/>
              </a:rPr>
              <a:t> *</a:t>
            </a:r>
            <a:r>
              <a:rPr lang="en-US" sz="1400" b="1" dirty="0" err="1">
                <a:latin typeface="Courier New"/>
                <a:cs typeface="Courier New"/>
              </a:rPr>
              <a:t>posControl</a:t>
            </a:r>
            <a:r>
              <a:rPr lang="en-US" sz="1400" b="1" dirty="0">
                <a:latin typeface="Courier New"/>
                <a:cs typeface="Courier New"/>
              </a:rPr>
              <a:t> = </a:t>
            </a:r>
            <a:r>
              <a:rPr lang="en-US" sz="1400" b="1" dirty="0" err="1">
                <a:solidFill>
                  <a:schemeClr val="accent1">
                    <a:lumMod val="75000"/>
                  </a:schemeClr>
                </a:solidFill>
                <a:latin typeface="Courier New"/>
                <a:cs typeface="Courier New"/>
              </a:rPr>
              <a:t>nullptr</a:t>
            </a:r>
            <a:r>
              <a:rPr lang="en-US" sz="1400" b="1" dirty="0">
                <a:latin typeface="Courier New"/>
                <a:cs typeface="Courier New"/>
              </a:rPr>
              <a:t>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poly.view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if(!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handle error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...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getAxes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(…);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positionMove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(…);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solidFill>
                  <a:schemeClr val="accent5"/>
                </a:solidFill>
                <a:latin typeface="Courier New"/>
                <a:cs typeface="Courier New"/>
              </a:rPr>
              <a:t>IVelocityControl</a:t>
            </a:r>
            <a:r>
              <a:rPr lang="en-US" sz="1400" b="1" dirty="0">
                <a:latin typeface="Courier New"/>
                <a:cs typeface="Courier New"/>
              </a:rPr>
              <a:t> *</a:t>
            </a:r>
            <a:r>
              <a:rPr lang="en-US" sz="1400" b="1" dirty="0" err="1">
                <a:latin typeface="Courier New"/>
                <a:cs typeface="Courier New"/>
              </a:rPr>
              <a:t>velControl</a:t>
            </a:r>
            <a:r>
              <a:rPr lang="en-US" sz="1400" b="1" dirty="0">
                <a:latin typeface="Courier New"/>
                <a:cs typeface="Courier New"/>
              </a:rPr>
              <a:t> = </a:t>
            </a:r>
            <a:r>
              <a:rPr lang="en-US" sz="1400" b="1" dirty="0" err="1">
                <a:solidFill>
                  <a:srgbClr val="1287C3"/>
                </a:solidFill>
                <a:latin typeface="Courier New"/>
                <a:cs typeface="Courier New"/>
              </a:rPr>
              <a:t>nullptr</a:t>
            </a:r>
            <a:r>
              <a:rPr lang="en-US" sz="1400" b="1" dirty="0">
                <a:latin typeface="Courier New"/>
                <a:cs typeface="Courier New"/>
              </a:rPr>
              <a:t>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poly.view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velControl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velControl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velocityMove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(…);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446212" y="0"/>
            <a:ext cx="10016104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063" rtl="0" eaLnBrk="1" latinLnBrk="0" hangingPunct="1">
              <a:spcBef>
                <a:spcPct val="0"/>
              </a:spcBef>
              <a:buNone/>
              <a:defRPr sz="3999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Remote Control Board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8465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15241"/>
            <a:ext cx="10016104" cy="1752599"/>
          </a:xfrm>
        </p:spPr>
        <p:txBody>
          <a:bodyPr/>
          <a:lstStyle/>
          <a:p>
            <a:r>
              <a:rPr lang="en-US" sz="3950" dirty="0" err="1"/>
              <a:t>IPositionControl</a:t>
            </a:r>
            <a:endParaRPr lang="en-US" dirty="0" err="1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5852" y="1513840"/>
            <a:ext cx="8839200" cy="44196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400" dirty="0"/>
              <a:t>Give access to main position control commands.</a:t>
            </a:r>
          </a:p>
          <a:p>
            <a:pPr marL="45720" indent="0">
              <a:buNone/>
            </a:pPr>
            <a:r>
              <a:rPr lang="en-US" sz="2400" dirty="0"/>
              <a:t>Used to send high level targets, with a velocity &amp; acceleration profile.</a:t>
            </a:r>
          </a:p>
          <a:p>
            <a:pPr marL="45720" indent="0">
              <a:buNone/>
            </a:pPr>
            <a:r>
              <a:rPr lang="en-US" sz="2400" dirty="0"/>
              <a:t>For getters, memory must be allocated by user.</a:t>
            </a:r>
          </a:p>
          <a:p>
            <a:pPr marL="45720" indent="0">
              <a:buNone/>
            </a:pPr>
            <a:r>
              <a:rPr lang="en-US" sz="2400" dirty="0"/>
              <a:t>Units in YARP are SI compliant, except angles for </a:t>
            </a:r>
            <a:r>
              <a:rPr lang="en-US" sz="2400" dirty="0" err="1"/>
              <a:t>controlboard</a:t>
            </a:r>
            <a:r>
              <a:rPr lang="en-US" sz="2400" dirty="0"/>
              <a:t>, which are in degrees, degrees/s</a:t>
            </a:r>
          </a:p>
          <a:p>
            <a:pPr marL="45720" indent="0">
              <a:buNone/>
            </a:pPr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4271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5081"/>
            <a:ext cx="10016104" cy="1752599"/>
          </a:xfrm>
        </p:spPr>
        <p:txBody>
          <a:bodyPr/>
          <a:lstStyle/>
          <a:p>
            <a:r>
              <a:rPr lang="en-US" dirty="0" err="1"/>
              <a:t>IPositionControl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237932" y="1828800"/>
            <a:ext cx="10287000" cy="4191000"/>
          </a:xfrm>
        </p:spPr>
        <p:txBody>
          <a:bodyPr>
            <a:normAutofit lnSpcReduction="10000"/>
          </a:bodyPr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joints;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getAxes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(&amp;joints);     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Get number of joints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setRefSpeed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(0, 5);    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set a speed of 5 degrees/s for joint 0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positionMove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(0, 30);  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move the joint 0 to +30 degrees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done =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do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checkMotionDone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(&amp;done);       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this function checks the movement completion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(!done);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positionMove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(0, 0);     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reset joint position to 0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29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7098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065212" y="2362200"/>
            <a:ext cx="10016104" cy="1752599"/>
          </a:xfrm>
        </p:spPr>
        <p:txBody>
          <a:bodyPr/>
          <a:lstStyle/>
          <a:p>
            <a:r>
              <a:rPr lang="en-US" dirty="0" smtClean="0"/>
              <a:t>What is YARP?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4363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065212" y="2362200"/>
            <a:ext cx="10016104" cy="1752599"/>
          </a:xfrm>
        </p:spPr>
        <p:txBody>
          <a:bodyPr/>
          <a:lstStyle/>
          <a:p>
            <a:r>
              <a:rPr lang="en-US" dirty="0" smtClean="0"/>
              <a:t>YARP Command Line and GUI tools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9578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15241"/>
            <a:ext cx="10016104" cy="1752599"/>
          </a:xfrm>
        </p:spPr>
        <p:txBody>
          <a:bodyPr/>
          <a:lstStyle/>
          <a:p>
            <a:r>
              <a:rPr lang="en-US" dirty="0" smtClean="0"/>
              <a:t>YARP Command Line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01951" y="1615888"/>
            <a:ext cx="9922565" cy="4267201"/>
          </a:xfrm>
        </p:spPr>
        <p:txBody>
          <a:bodyPr>
            <a:normAutofit/>
          </a:bodyPr>
          <a:lstStyle/>
          <a:p>
            <a:pPr marL="285115" indent="-285115">
              <a:buFontTx/>
              <a:buChar char="-"/>
            </a:pPr>
            <a:r>
              <a:rPr lang="en-US" sz="2000" dirty="0" err="1">
                <a:latin typeface="Consolas" panose="020B0609020204030204" pitchFamily="49" charset="0"/>
              </a:rPr>
              <a:t>y</a:t>
            </a:r>
            <a:r>
              <a:rPr lang="en-US" sz="2000" dirty="0" err="1" smtClean="0">
                <a:latin typeface="Consolas" panose="020B0609020204030204" pitchFamily="49" charset="0"/>
              </a:rPr>
              <a:t>arpserver</a:t>
            </a:r>
            <a:r>
              <a:rPr lang="en-US" sz="2000" dirty="0" smtClean="0"/>
              <a:t>: Launch the name server used to register YARP port names </a:t>
            </a:r>
            <a:endParaRPr lang="en-US" dirty="0"/>
          </a:p>
          <a:p>
            <a:pPr marL="285115" indent="-285115">
              <a:buFontTx/>
              <a:buChar char="-"/>
            </a:pPr>
            <a:r>
              <a:rPr lang="en-US" sz="2000" dirty="0" err="1">
                <a:latin typeface="Consolas" panose="020B0609020204030204" pitchFamily="49" charset="0"/>
              </a:rPr>
              <a:t>y</a:t>
            </a:r>
            <a:r>
              <a:rPr lang="en-US" sz="2000" dirty="0" err="1" smtClean="0">
                <a:latin typeface="Consolas" panose="020B0609020204030204" pitchFamily="49" charset="0"/>
              </a:rPr>
              <a:t>arp</a:t>
            </a:r>
            <a:r>
              <a:rPr lang="en-US" sz="2000" dirty="0" smtClean="0"/>
              <a:t>: </a:t>
            </a:r>
            <a:r>
              <a:rPr lang="en-US" sz="2000" dirty="0"/>
              <a:t>command-line utility "</a:t>
            </a:r>
            <a:r>
              <a:rPr lang="en-US" sz="2000" dirty="0" err="1"/>
              <a:t>yarp</a:t>
            </a:r>
            <a:r>
              <a:rPr lang="en-US" sz="2000" dirty="0"/>
              <a:t>" performs a set of useful operations for a YARP </a:t>
            </a:r>
            <a:r>
              <a:rPr lang="en-US" sz="2000" dirty="0" smtClean="0"/>
              <a:t>network.</a:t>
            </a:r>
            <a:endParaRPr lang="en-US" sz="2000" dirty="0" smtClean="0"/>
          </a:p>
          <a:p>
            <a:pPr marL="742178" lvl="1" indent="-285115">
              <a:buFontTx/>
              <a:buChar char="-"/>
            </a:pPr>
            <a:r>
              <a:rPr lang="en-US" sz="1801" dirty="0" err="1" smtClean="0">
                <a:latin typeface="Consolas" panose="020B0609020204030204" pitchFamily="49" charset="0"/>
              </a:rPr>
              <a:t>yarp</a:t>
            </a:r>
            <a:r>
              <a:rPr lang="en-US" sz="1801" dirty="0" smtClean="0">
                <a:latin typeface="Consolas" panose="020B0609020204030204" pitchFamily="49" charset="0"/>
              </a:rPr>
              <a:t> name list</a:t>
            </a:r>
            <a:r>
              <a:rPr lang="en-US" sz="1801" dirty="0" smtClean="0"/>
              <a:t>: list all known YARP ports.</a:t>
            </a:r>
          </a:p>
          <a:p>
            <a:pPr marL="742178" lvl="1" indent="-285115">
              <a:buFontTx/>
              <a:buChar char="-"/>
            </a:pPr>
            <a:r>
              <a:rPr lang="en-US" sz="1801" dirty="0" err="1">
                <a:latin typeface="Consolas" panose="020B0609020204030204" pitchFamily="49" charset="0"/>
              </a:rPr>
              <a:t>y</a:t>
            </a:r>
            <a:r>
              <a:rPr lang="en-US" sz="1801" dirty="0" err="1" smtClean="0">
                <a:latin typeface="Consolas" panose="020B0609020204030204" pitchFamily="49" charset="0"/>
              </a:rPr>
              <a:t>arp</a:t>
            </a:r>
            <a:r>
              <a:rPr lang="en-US" sz="1801" dirty="0" smtClean="0">
                <a:latin typeface="Consolas" panose="020B0609020204030204" pitchFamily="49" charset="0"/>
              </a:rPr>
              <a:t> connect &lt;</a:t>
            </a:r>
            <a:r>
              <a:rPr lang="en-US" sz="1801" dirty="0" err="1" smtClean="0">
                <a:latin typeface="Consolas" panose="020B0609020204030204" pitchFamily="49" charset="0"/>
              </a:rPr>
              <a:t>src</a:t>
            </a:r>
            <a:r>
              <a:rPr lang="en-US" sz="1801" dirty="0" smtClean="0">
                <a:latin typeface="Consolas" panose="020B0609020204030204" pitchFamily="49" charset="0"/>
              </a:rPr>
              <a:t>&gt; &lt;</a:t>
            </a:r>
            <a:r>
              <a:rPr lang="en-US" sz="1801" dirty="0" err="1" smtClean="0">
                <a:latin typeface="Consolas" panose="020B0609020204030204" pitchFamily="49" charset="0"/>
              </a:rPr>
              <a:t>dst</a:t>
            </a:r>
            <a:r>
              <a:rPr lang="en-US" sz="1801" dirty="0" smtClean="0">
                <a:latin typeface="Consolas" panose="020B0609020204030204" pitchFamily="49" charset="0"/>
              </a:rPr>
              <a:t>&gt;: </a:t>
            </a:r>
            <a:r>
              <a:rPr lang="en-US" sz="1801" dirty="0" smtClean="0"/>
              <a:t>Connect the two specified YARP ports. </a:t>
            </a:r>
          </a:p>
          <a:p>
            <a:pPr marL="742178" lvl="1" indent="-285115">
              <a:buFontTx/>
              <a:buChar char="-"/>
            </a:pPr>
            <a:r>
              <a:rPr lang="en-US" sz="1801" dirty="0" err="1">
                <a:latin typeface="Consolas" panose="020B0609020204030204" pitchFamily="49" charset="0"/>
              </a:rPr>
              <a:t>y</a:t>
            </a:r>
            <a:r>
              <a:rPr lang="en-US" sz="1801" dirty="0" err="1" smtClean="0">
                <a:latin typeface="Consolas" panose="020B0609020204030204" pitchFamily="49" charset="0"/>
              </a:rPr>
              <a:t>arp</a:t>
            </a:r>
            <a:r>
              <a:rPr lang="en-US" sz="1801" dirty="0" smtClean="0">
                <a:latin typeface="Consolas" panose="020B0609020204030204" pitchFamily="49" charset="0"/>
              </a:rPr>
              <a:t> detect</a:t>
            </a:r>
            <a:r>
              <a:rPr lang="en-US" sz="1801" dirty="0" smtClean="0"/>
              <a:t>: Searches for an activate </a:t>
            </a:r>
            <a:r>
              <a:rPr lang="en-US" sz="1801" dirty="0" err="1" smtClean="0"/>
              <a:t>yarpserver</a:t>
            </a:r>
            <a:r>
              <a:rPr lang="en-US" sz="1801" dirty="0" smtClean="0"/>
              <a:t> in the network.</a:t>
            </a:r>
            <a:endParaRPr lang="en-US" sz="1801" dirty="0" smtClean="0"/>
          </a:p>
          <a:p>
            <a:pPr marL="742178" lvl="1" indent="-285115">
              <a:buFontTx/>
              <a:buChar char="-"/>
            </a:pPr>
            <a:r>
              <a:rPr lang="en-US" sz="1801" dirty="0"/>
              <a:t>See </a:t>
            </a:r>
            <a:r>
              <a:rPr lang="en-US" sz="1801" dirty="0">
                <a:hlinkClick r:id="rId3"/>
              </a:rPr>
              <a:t>https://</a:t>
            </a:r>
            <a:r>
              <a:rPr lang="en-US" sz="1801" dirty="0" smtClean="0">
                <a:hlinkClick r:id="rId3"/>
              </a:rPr>
              <a:t>www.yarp.it/latest/yarp.html</a:t>
            </a:r>
            <a:r>
              <a:rPr lang="en-US" sz="1801" dirty="0" smtClean="0"/>
              <a:t> for all the available functionalities of </a:t>
            </a:r>
            <a:r>
              <a:rPr lang="en-US" sz="1801" dirty="0" err="1" smtClean="0">
                <a:latin typeface="Consolas" panose="020B0609020204030204" pitchFamily="49" charset="0"/>
              </a:rPr>
              <a:t>yarp</a:t>
            </a:r>
            <a:r>
              <a:rPr lang="en-US" sz="1801" dirty="0" smtClean="0"/>
              <a:t> command</a:t>
            </a:r>
            <a:endParaRPr lang="en-US" sz="1801" dirty="0"/>
          </a:p>
          <a:p>
            <a:pPr marL="285115" indent="-285115">
              <a:buFontTx/>
              <a:buChar char="-"/>
            </a:pPr>
            <a:r>
              <a:rPr lang="en-US" sz="2000" dirty="0" err="1" smtClean="0">
                <a:latin typeface="Consolas" panose="020B0609020204030204" pitchFamily="49" charset="0"/>
              </a:rPr>
              <a:t>yarprobotinterface</a:t>
            </a:r>
            <a:r>
              <a:rPr lang="en-US" sz="2000" dirty="0"/>
              <a:t>: Launch a group of devices as a single </a:t>
            </a:r>
            <a:r>
              <a:rPr lang="en-US" sz="2000" dirty="0" smtClean="0"/>
              <a:t>process, </a:t>
            </a:r>
            <a:r>
              <a:rPr lang="en-US" sz="2000" dirty="0" err="1" smtClean="0"/>
              <a:t>tipically</a:t>
            </a:r>
            <a:r>
              <a:rPr lang="en-US" sz="2000" dirty="0" smtClean="0"/>
              <a:t> used when you launch a robot </a:t>
            </a:r>
          </a:p>
          <a:p>
            <a:pPr marL="285115" indent="-285115">
              <a:buFontTx/>
              <a:buChar char="-"/>
            </a:pPr>
            <a:r>
              <a:rPr lang="en-US" sz="2000" dirty="0" err="1">
                <a:latin typeface="Consolas" panose="020B0609020204030204" pitchFamily="49" charset="0"/>
              </a:rPr>
              <a:t>y</a:t>
            </a:r>
            <a:r>
              <a:rPr lang="en-US" sz="2000" dirty="0" err="1" smtClean="0">
                <a:latin typeface="Consolas" panose="020B0609020204030204" pitchFamily="49" charset="0"/>
              </a:rPr>
              <a:t>arpdatadumper</a:t>
            </a:r>
            <a:r>
              <a:rPr lang="en-US" sz="2000" dirty="0" smtClean="0"/>
              <a:t>:  Dump the data connected to a port on a file.</a:t>
            </a:r>
          </a:p>
          <a:p>
            <a:pPr marL="285115" indent="-285115">
              <a:buFontTx/>
              <a:buChar char="-"/>
            </a:pPr>
            <a:r>
              <a:rPr lang="en-US" sz="2000" dirty="0"/>
              <a:t>See </a:t>
            </a:r>
            <a:r>
              <a:rPr lang="en-US" sz="2000" dirty="0">
                <a:hlinkClick r:id="rId4"/>
              </a:rPr>
              <a:t>https://www.yarp.it/latest/#</a:t>
            </a:r>
            <a:r>
              <a:rPr lang="en-US" sz="2000" dirty="0" smtClean="0">
                <a:hlinkClick r:id="rId4"/>
              </a:rPr>
              <a:t>yarp_command_line_tools</a:t>
            </a:r>
            <a:r>
              <a:rPr lang="en-US" sz="2000" dirty="0" smtClean="0"/>
              <a:t> for a the complete list of tools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61019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15241"/>
            <a:ext cx="10016104" cy="1752599"/>
          </a:xfrm>
        </p:spPr>
        <p:txBody>
          <a:bodyPr/>
          <a:lstStyle/>
          <a:p>
            <a:r>
              <a:rPr lang="en-US" dirty="0" smtClean="0"/>
              <a:t>YARP GUI: YARP manager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32</a:t>
            </a:fld>
            <a:endParaRPr lang="it-IT" dirty="0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66"/>
          <a:stretch/>
        </p:blipFill>
        <p:spPr>
          <a:xfrm>
            <a:off x="379412" y="1464648"/>
            <a:ext cx="5360977" cy="4264763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sz="half" idx="1"/>
          </p:nvPr>
        </p:nvSpPr>
        <p:spPr>
          <a:xfrm>
            <a:off x="5865812" y="1489803"/>
            <a:ext cx="6217766" cy="4758598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 err="1" smtClean="0">
                <a:solidFill>
                  <a:schemeClr val="accent1"/>
                </a:solidFill>
                <a:latin typeface="Consolas" panose="020B0609020204030204" pitchFamily="49" charset="0"/>
              </a:rPr>
              <a:t>y</a:t>
            </a:r>
            <a:r>
              <a:rPr lang="en-US" dirty="0" err="1" smtClean="0">
                <a:solidFill>
                  <a:schemeClr val="accent1"/>
                </a:solidFill>
                <a:latin typeface="Consolas" panose="020B0609020204030204" pitchFamily="49" charset="0"/>
              </a:rPr>
              <a:t>arpmanager</a:t>
            </a:r>
            <a:r>
              <a:rPr lang="en-US" dirty="0" smtClean="0"/>
              <a:t>  </a:t>
            </a:r>
            <a:r>
              <a:rPr lang="en-US" dirty="0" smtClean="0"/>
              <a:t>is a tool </a:t>
            </a:r>
            <a:r>
              <a:rPr lang="en-US" dirty="0"/>
              <a:t>for running and managing multiple programs </a:t>
            </a:r>
            <a:r>
              <a:rPr lang="en-US" dirty="0" smtClean="0"/>
              <a:t>on </a:t>
            </a:r>
            <a:r>
              <a:rPr lang="en-US" dirty="0"/>
              <a:t>a set of machines.</a:t>
            </a:r>
            <a:endParaRPr lang="en-US" dirty="0"/>
          </a:p>
          <a:p>
            <a:pPr>
              <a:buFontTx/>
              <a:buChar char="-"/>
            </a:pPr>
            <a:r>
              <a:rPr lang="en-US" dirty="0" smtClean="0"/>
              <a:t>The </a:t>
            </a:r>
            <a:r>
              <a:rPr lang="en-US" dirty="0" smtClean="0">
                <a:solidFill>
                  <a:schemeClr val="accent1"/>
                </a:solidFill>
              </a:rPr>
              <a:t>programs/executables</a:t>
            </a:r>
            <a:r>
              <a:rPr lang="en-US" dirty="0" smtClean="0"/>
              <a:t> that can be launched are called “</a:t>
            </a:r>
            <a:r>
              <a:rPr lang="en-US" dirty="0" smtClean="0">
                <a:solidFill>
                  <a:schemeClr val="accent1"/>
                </a:solidFill>
              </a:rPr>
              <a:t>modules</a:t>
            </a:r>
            <a:r>
              <a:rPr lang="en-US" dirty="0" smtClean="0"/>
              <a:t>”  and are grouped in “</a:t>
            </a:r>
            <a:r>
              <a:rPr lang="en-US" dirty="0" smtClean="0">
                <a:solidFill>
                  <a:schemeClr val="accent1"/>
                </a:solidFill>
              </a:rPr>
              <a:t>applications</a:t>
            </a:r>
            <a:r>
              <a:rPr lang="en-US" dirty="0" smtClean="0"/>
              <a:t>”, that are specified by XML files.</a:t>
            </a:r>
          </a:p>
          <a:p>
            <a:pPr>
              <a:buFontTx/>
              <a:buChar char="-"/>
            </a:pPr>
            <a:r>
              <a:rPr lang="en-US" dirty="0" smtClean="0"/>
              <a:t>Specific demonstration on the </a:t>
            </a:r>
            <a:r>
              <a:rPr lang="en-US" dirty="0" err="1" smtClean="0"/>
              <a:t>iCub</a:t>
            </a:r>
            <a:r>
              <a:rPr lang="en-US" dirty="0" smtClean="0"/>
              <a:t> are launched via appropriate </a:t>
            </a:r>
            <a:r>
              <a:rPr lang="en-US" dirty="0" err="1" smtClean="0">
                <a:solidFill>
                  <a:schemeClr val="accent1"/>
                </a:solidFill>
              </a:rPr>
              <a:t>yarpmanager</a:t>
            </a:r>
            <a:r>
              <a:rPr lang="en-US" dirty="0" smtClean="0"/>
              <a:t> applications</a:t>
            </a:r>
          </a:p>
          <a:p>
            <a:pPr>
              <a:buFontTx/>
              <a:buChar char="-"/>
            </a:pPr>
            <a:r>
              <a:rPr lang="en-US" dirty="0" smtClean="0"/>
              <a:t>The programs launched by </a:t>
            </a:r>
            <a:r>
              <a:rPr lang="en-US" dirty="0" err="1" smtClean="0"/>
              <a:t>yarpmanager</a:t>
            </a:r>
            <a:r>
              <a:rPr lang="en-US" dirty="0" smtClean="0"/>
              <a:t> do not need to use YARP to be used via </a:t>
            </a:r>
            <a:r>
              <a:rPr lang="en-US" dirty="0" err="1" smtClean="0"/>
              <a:t>yarpamanager</a:t>
            </a:r>
            <a:r>
              <a:rPr lang="en-US" dirty="0" smtClean="0"/>
              <a:t>, you can launch YARP independent programs, Bash scripts or Python commands.</a:t>
            </a:r>
          </a:p>
          <a:p>
            <a:pPr>
              <a:buFontTx/>
              <a:buChar char="-"/>
            </a:pP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www.yarp.it/latest/yarpmanager.html</a:t>
            </a:r>
            <a:endParaRPr lang="en-US" dirty="0" smtClean="0"/>
          </a:p>
          <a:p>
            <a:pPr>
              <a:buFontTx/>
              <a:buChar char="-"/>
            </a:pPr>
            <a:endParaRPr lang="en-US" dirty="0"/>
          </a:p>
          <a:p>
            <a:pPr marL="4572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567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15241"/>
            <a:ext cx="10016104" cy="1752599"/>
          </a:xfrm>
        </p:spPr>
        <p:txBody>
          <a:bodyPr/>
          <a:lstStyle/>
          <a:p>
            <a:r>
              <a:rPr lang="en-US" dirty="0" smtClean="0"/>
              <a:t>YARP GUI: YARP view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33</a:t>
            </a:fld>
            <a:endParaRPr lang="it-IT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"/>
          </p:nvPr>
        </p:nvSpPr>
        <p:spPr>
          <a:xfrm>
            <a:off x="5865812" y="1489803"/>
            <a:ext cx="6217766" cy="4758598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 err="1" smtClean="0">
                <a:solidFill>
                  <a:schemeClr val="accent1"/>
                </a:solidFill>
                <a:latin typeface="Consolas" panose="020B0609020204030204" pitchFamily="49" charset="0"/>
              </a:rPr>
              <a:t>yarpview</a:t>
            </a:r>
            <a:r>
              <a:rPr lang="en-US" dirty="0" smtClean="0"/>
              <a:t>  </a:t>
            </a:r>
            <a:r>
              <a:rPr lang="en-US" dirty="0"/>
              <a:t>is </a:t>
            </a:r>
            <a:r>
              <a:rPr lang="en-US" dirty="0" smtClean="0"/>
              <a:t> </a:t>
            </a:r>
            <a:r>
              <a:rPr lang="en-US" dirty="0"/>
              <a:t>a </a:t>
            </a:r>
            <a:r>
              <a:rPr lang="en-US" dirty="0" smtClean="0"/>
              <a:t>graphical </a:t>
            </a:r>
            <a:r>
              <a:rPr lang="en-US" dirty="0"/>
              <a:t>interface for viewing images transmitted on the </a:t>
            </a:r>
            <a:r>
              <a:rPr lang="en-US" dirty="0" smtClean="0"/>
              <a:t>YARP network.</a:t>
            </a:r>
          </a:p>
          <a:p>
            <a:pPr>
              <a:buFontTx/>
              <a:buChar char="-"/>
            </a:pPr>
            <a:r>
              <a:rPr lang="en-US" dirty="0" smtClean="0"/>
              <a:t>A typical use of </a:t>
            </a:r>
            <a:r>
              <a:rPr lang="en-US" dirty="0" err="1" smtClean="0"/>
              <a:t>yarpview</a:t>
            </a:r>
            <a:r>
              <a:rPr lang="en-US" dirty="0" smtClean="0"/>
              <a:t> is to spawn two of them via </a:t>
            </a:r>
            <a:r>
              <a:rPr lang="en-US" dirty="0" err="1" smtClean="0"/>
              <a:t>yarpmanager</a:t>
            </a:r>
            <a:r>
              <a:rPr lang="en-US" dirty="0" smtClean="0"/>
              <a:t> to visualize the two eyes cameras of </a:t>
            </a:r>
            <a:r>
              <a:rPr lang="en-US" dirty="0" err="1" smtClean="0"/>
              <a:t>iCub</a:t>
            </a:r>
            <a:r>
              <a:rPr lang="en-US" dirty="0" smtClean="0"/>
              <a:t>.</a:t>
            </a:r>
            <a:endParaRPr lang="en-US" dirty="0" smtClean="0"/>
          </a:p>
          <a:p>
            <a:pPr>
              <a:buFontTx/>
              <a:buChar char="-"/>
            </a:pP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://www.yarp.it/latest/yarpview.html</a:t>
            </a:r>
          </a:p>
          <a:p>
            <a:pPr marL="0" indent="0">
              <a:buNone/>
            </a:pPr>
            <a:endParaRPr lang="en-US" dirty="0"/>
          </a:p>
          <a:p>
            <a:pPr marL="45720" indent="0">
              <a:buNone/>
            </a:pPr>
            <a:endParaRPr lang="en-US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64" t="1307" r="1407"/>
          <a:stretch/>
        </p:blipFill>
        <p:spPr>
          <a:xfrm>
            <a:off x="1482337" y="1489803"/>
            <a:ext cx="4038600" cy="4511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021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15241"/>
            <a:ext cx="10016104" cy="1752599"/>
          </a:xfrm>
        </p:spPr>
        <p:txBody>
          <a:bodyPr/>
          <a:lstStyle/>
          <a:p>
            <a:r>
              <a:rPr lang="en-US" dirty="0" smtClean="0"/>
              <a:t>Other  YARP </a:t>
            </a:r>
            <a:r>
              <a:rPr lang="en-US" dirty="0"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1490831"/>
            <a:ext cx="10210800" cy="4191000"/>
          </a:xfrm>
        </p:spPr>
        <p:txBody>
          <a:bodyPr>
            <a:normAutofit/>
          </a:bodyPr>
          <a:lstStyle/>
          <a:p>
            <a:pPr marL="285115" indent="-285115">
              <a:buFontTx/>
              <a:buChar char="-"/>
            </a:pPr>
            <a:r>
              <a:rPr lang="en-US" sz="2000" dirty="0" err="1" smtClean="0"/>
              <a:t>ResourceFinder</a:t>
            </a:r>
            <a:endParaRPr lang="en-US" sz="2000" dirty="0" smtClean="0"/>
          </a:p>
          <a:p>
            <a:pPr marL="742178" lvl="1" indent="-285115">
              <a:buFontTx/>
              <a:buChar char="-"/>
            </a:pPr>
            <a:r>
              <a:rPr lang="en-US" sz="1800" dirty="0" smtClean="0"/>
              <a:t>Infrastructure </a:t>
            </a:r>
            <a:r>
              <a:rPr lang="en-US" sz="1800" dirty="0"/>
              <a:t>that specifies where configuration and data files are installed and </a:t>
            </a:r>
            <a:r>
              <a:rPr lang="en-US" sz="1800" dirty="0" smtClean="0"/>
              <a:t>searched, to permit to easily have different configuration files for different experiments or robots.</a:t>
            </a:r>
            <a:endParaRPr lang="en-US" sz="1801" dirty="0"/>
          </a:p>
          <a:p>
            <a:pPr marL="742178" lvl="1" indent="-285115">
              <a:buFontTx/>
              <a:buChar char="-"/>
            </a:pPr>
            <a:r>
              <a:rPr lang="en-US" sz="1801" dirty="0">
                <a:hlinkClick r:id="rId3"/>
              </a:rPr>
              <a:t>http://</a:t>
            </a:r>
            <a:r>
              <a:rPr lang="en-US" sz="1801" dirty="0" smtClean="0">
                <a:hlinkClick r:id="rId3"/>
              </a:rPr>
              <a:t>www.yarp.it/git-master/yarp_resource_finder_tutorials.html</a:t>
            </a:r>
            <a:r>
              <a:rPr lang="en-US" sz="1801" dirty="0" smtClean="0"/>
              <a:t> </a:t>
            </a:r>
          </a:p>
          <a:p>
            <a:pPr marL="742178" lvl="1" indent="-285115">
              <a:buFontTx/>
              <a:buChar char="-"/>
            </a:pPr>
            <a:r>
              <a:rPr lang="en-US" sz="1801" dirty="0">
                <a:hlinkClick r:id="rId4"/>
              </a:rPr>
              <a:t>https://</a:t>
            </a:r>
            <a:r>
              <a:rPr lang="en-US" sz="1801" dirty="0" smtClean="0">
                <a:hlinkClick r:id="rId4"/>
              </a:rPr>
              <a:t>github.com/vvv-school/tutorial_RFModule-simple</a:t>
            </a:r>
            <a:r>
              <a:rPr lang="en-US" sz="1801" dirty="0" smtClean="0"/>
              <a:t> </a:t>
            </a:r>
            <a:endParaRPr lang="en-US" sz="1801" dirty="0" smtClean="0"/>
          </a:p>
          <a:p>
            <a:pPr marL="285115" indent="-285115">
              <a:buFontTx/>
              <a:buChar char="-"/>
            </a:pPr>
            <a:r>
              <a:rPr lang="en-US" sz="2000" dirty="0" smtClean="0"/>
              <a:t>Carriers</a:t>
            </a:r>
            <a:r>
              <a:rPr lang="en-US" sz="2000" dirty="0"/>
              <a:t>: </a:t>
            </a:r>
            <a:endParaRPr lang="en-US" sz="2000" dirty="0" smtClean="0"/>
          </a:p>
          <a:p>
            <a:pPr marL="742178" lvl="1" indent="-285115">
              <a:buFontTx/>
              <a:buChar char="-"/>
            </a:pPr>
            <a:r>
              <a:rPr lang="en-US" sz="1801" dirty="0" smtClean="0"/>
              <a:t>Communicate across ports via </a:t>
            </a:r>
            <a:r>
              <a:rPr lang="en-US" sz="1801" dirty="0" err="1" smtClean="0"/>
              <a:t>mjpeg</a:t>
            </a:r>
            <a:r>
              <a:rPr lang="en-US" sz="1801" dirty="0"/>
              <a:t>, h264, </a:t>
            </a:r>
            <a:r>
              <a:rPr lang="en-US" sz="1801" dirty="0" err="1"/>
              <a:t>unix</a:t>
            </a:r>
            <a:r>
              <a:rPr lang="en-US" sz="1801" dirty="0"/>
              <a:t> socket, </a:t>
            </a:r>
            <a:r>
              <a:rPr lang="en-US" sz="1801" dirty="0" err="1"/>
              <a:t>portmonitor</a:t>
            </a:r>
            <a:r>
              <a:rPr lang="en-US" sz="1801" dirty="0"/>
              <a:t>, shared memory, </a:t>
            </a:r>
            <a:r>
              <a:rPr lang="en-US" sz="1801" dirty="0" smtClean="0"/>
              <a:t>ROS </a:t>
            </a:r>
            <a:endParaRPr lang="en-US" sz="1801" dirty="0"/>
          </a:p>
          <a:p>
            <a:pPr marL="285115" indent="-285115">
              <a:buFontTx/>
              <a:buChar char="-"/>
            </a:pPr>
            <a:r>
              <a:rPr lang="en-US" sz="2000" dirty="0" smtClean="0"/>
              <a:t>Bindings</a:t>
            </a:r>
            <a:r>
              <a:rPr lang="en-US" sz="2000" dirty="0"/>
              <a:t>: </a:t>
            </a:r>
            <a:endParaRPr lang="en-US" sz="2000" dirty="0" smtClean="0"/>
          </a:p>
          <a:p>
            <a:pPr marL="742178" lvl="1" indent="-285115">
              <a:buFontTx/>
              <a:buChar char="-"/>
            </a:pPr>
            <a:r>
              <a:rPr lang="en-US" sz="1801" dirty="0" smtClean="0"/>
              <a:t>Support via SWIG for </a:t>
            </a:r>
            <a:r>
              <a:rPr lang="en-US" sz="1801" dirty="0" smtClean="0"/>
              <a:t>Python</a:t>
            </a:r>
            <a:r>
              <a:rPr lang="en-US" sz="1801" dirty="0"/>
              <a:t>, </a:t>
            </a:r>
            <a:r>
              <a:rPr lang="en-US" sz="1801" dirty="0" err="1"/>
              <a:t>L</a:t>
            </a:r>
            <a:r>
              <a:rPr lang="en-US" sz="1801" dirty="0" err="1" smtClean="0"/>
              <a:t>ua</a:t>
            </a:r>
            <a:r>
              <a:rPr lang="en-US" sz="1801" dirty="0"/>
              <a:t>, </a:t>
            </a:r>
            <a:r>
              <a:rPr lang="en-US" sz="1801" dirty="0" smtClean="0"/>
              <a:t>Ruby</a:t>
            </a:r>
            <a:r>
              <a:rPr lang="en-US" sz="1801" dirty="0"/>
              <a:t>, </a:t>
            </a:r>
            <a:r>
              <a:rPr lang="en-US" sz="1801" dirty="0" smtClean="0"/>
              <a:t>C#, MATLAB/Octave</a:t>
            </a:r>
            <a:r>
              <a:rPr lang="en-US" sz="1801" dirty="0" smtClean="0"/>
              <a:t>.</a:t>
            </a:r>
          </a:p>
          <a:p>
            <a:pPr marL="742178" lvl="1" indent="-285115">
              <a:buFontTx/>
              <a:buChar char="-"/>
            </a:pPr>
            <a:r>
              <a:rPr lang="en-US" sz="1801" dirty="0">
                <a:hlinkClick r:id="rId5"/>
              </a:rPr>
              <a:t>http://</a:t>
            </a:r>
            <a:r>
              <a:rPr lang="en-US" sz="1801" dirty="0" smtClean="0">
                <a:hlinkClick r:id="rId5"/>
              </a:rPr>
              <a:t>www.yarp.it/latest/yarp_swig.html</a:t>
            </a:r>
            <a:r>
              <a:rPr lang="en-US" sz="1801" dirty="0" smtClean="0"/>
              <a:t> </a:t>
            </a:r>
          </a:p>
          <a:p>
            <a:pPr marL="742178" lvl="1" indent="-285115">
              <a:buFontTx/>
              <a:buChar char="-"/>
            </a:pPr>
            <a:endParaRPr lang="en-US" sz="1801" dirty="0"/>
          </a:p>
          <a:p>
            <a:pPr marL="285115" indent="-285115">
              <a:buFontTx/>
              <a:buChar char="-"/>
            </a:pP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34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9105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-5079"/>
            <a:ext cx="10016104" cy="1752599"/>
          </a:xfrm>
        </p:spPr>
        <p:txBody>
          <a:bodyPr/>
          <a:lstStyle/>
          <a:p>
            <a:r>
              <a:rPr lang="en-US" dirty="0"/>
              <a:t>Other middleware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9448800" cy="41910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endParaRPr lang="en-US" dirty="0"/>
          </a:p>
          <a:p>
            <a:pPr marL="45720" indent="0" algn="ctr">
              <a:buNone/>
            </a:pPr>
            <a:r>
              <a:rPr lang="en-US" sz="7200" dirty="0">
                <a:solidFill>
                  <a:schemeClr val="accent1"/>
                </a:solidFill>
              </a:rPr>
              <a:t>Cool!</a:t>
            </a:r>
          </a:p>
          <a:p>
            <a:pPr marL="45720" indent="0">
              <a:buNone/>
            </a:pPr>
            <a:endParaRPr lang="en-US" dirty="0"/>
          </a:p>
          <a:p>
            <a:pPr marL="45720" indent="0" algn="ctr">
              <a:buNone/>
            </a:pPr>
            <a:r>
              <a:rPr lang="en-US" sz="4400" dirty="0"/>
              <a:t>“But what about </a:t>
            </a:r>
            <a:r>
              <a:rPr lang="en-US" sz="4400" dirty="0">
                <a:solidFill>
                  <a:srgbClr val="376DAE"/>
                </a:solidFill>
              </a:rPr>
              <a:t>ROS</a:t>
            </a:r>
            <a:r>
              <a:rPr lang="en-US" sz="4400" dirty="0"/>
              <a:t>?”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35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675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4294967295"/>
          </p:nvPr>
        </p:nvSpPr>
        <p:spPr>
          <a:xfrm>
            <a:off x="1251743" y="1275099"/>
            <a:ext cx="5386388" cy="4343400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/>
              <a:t>Ports can be typed or not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/>
              <a:t>Multi-platform (also mobile)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/>
              <a:t>Run-time reconfiguration of connections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/>
              <a:t>Different carriers, user custom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/>
              <a:t>QoS, channel prioritization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/>
              <a:t>Smaller community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/>
              <a:t>Rich set of libraries and tools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Binary packages for all supported distributions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4294967295"/>
          </p:nvPr>
        </p:nvSpPr>
        <p:spPr>
          <a:xfrm>
            <a:off x="6551612" y="1275099"/>
            <a:ext cx="5689600" cy="4179888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/>
              <a:t>Both topic and service are strongly typed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Mainly Ubuntu (ROS2 Linux, macOS and Windows)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/>
              <a:t>Connections from a topic use the same protocol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/>
              <a:t>No concept of carrier (DDS on ROS2)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/>
              <a:t>QoS on ROS2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/>
              <a:t>Huge and very active community</a:t>
            </a:r>
            <a:endParaRPr lang="en-US" sz="2000" dirty="0">
              <a:solidFill>
                <a:srgbClr val="376DAE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>
                <a:solidFill>
                  <a:srgbClr val="376DAE"/>
                </a:solidFill>
              </a:rPr>
              <a:t>Much more </a:t>
            </a:r>
            <a:r>
              <a:rPr lang="en-US" sz="2000" dirty="0"/>
              <a:t>rich set of libraries and tools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/>
              <a:t>Distribution-like facilities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457" y="463192"/>
            <a:ext cx="1714500" cy="92028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412" y="650694"/>
            <a:ext cx="1796319" cy="54527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36</a:t>
            </a:fld>
            <a:endParaRPr lang="it-IT"/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9005" y="-5191"/>
            <a:ext cx="1153385" cy="1153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7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15241"/>
            <a:ext cx="10016104" cy="1752599"/>
          </a:xfrm>
        </p:spPr>
        <p:txBody>
          <a:bodyPr/>
          <a:lstStyle/>
          <a:p>
            <a:r>
              <a:rPr lang="en-US" dirty="0"/>
              <a:t>YARP </a:t>
            </a:r>
            <a:r>
              <a:rPr lang="en-US" dirty="0">
                <a:sym typeface="Wingdings" panose="05000000000000000000" pitchFamily="2" charset="2"/>
              </a:rPr>
              <a:t>- </a:t>
            </a:r>
            <a:r>
              <a:rPr lang="en-US" dirty="0"/>
              <a:t>ROS </a:t>
            </a:r>
            <a:r>
              <a:rPr lang="en-US" dirty="0" smtClean="0"/>
              <a:t>compatibility</a:t>
            </a:r>
            <a:endParaRPr lang="it-IT" dirty="0"/>
          </a:p>
        </p:txBody>
      </p:sp>
      <p:sp>
        <p:nvSpPr>
          <p:cNvPr id="79" name="TextBox 78"/>
          <p:cNvSpPr txBox="1"/>
          <p:nvPr/>
        </p:nvSpPr>
        <p:spPr>
          <a:xfrm>
            <a:off x="8024087" y="2203506"/>
            <a:ext cx="348052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YARP </a:t>
            </a:r>
            <a:r>
              <a:rPr lang="it-IT" spc="-1" dirty="0" err="1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ask</a:t>
            </a:r>
            <a:r>
              <a:rPr lang="it-IT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</a:t>
            </a:r>
            <a:r>
              <a:rPr lang="it-IT" spc="-1" dirty="0" err="1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roscore</a:t>
            </a:r>
            <a:r>
              <a:rPr lang="it-IT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to </a:t>
            </a:r>
            <a:r>
              <a:rPr lang="it-IT" spc="-1" dirty="0" err="1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establish</a:t>
            </a:r>
            <a:r>
              <a:rPr lang="it-IT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a new connection</a:t>
            </a:r>
          </a:p>
          <a:p>
            <a:endParaRPr lang="it-IT" spc="-1" dirty="0">
              <a:solidFill>
                <a:srgbClr val="616365"/>
              </a:solidFill>
              <a:uFill>
                <a:solidFill>
                  <a:srgbClr val="FFFFFF"/>
                </a:solidFill>
              </a:uFill>
              <a:latin typeface="Bliss Pro Light"/>
            </a:endParaRPr>
          </a:p>
          <a:p>
            <a:r>
              <a:rPr lang="it-IT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YARP </a:t>
            </a:r>
            <a:r>
              <a:rPr lang="it-IT" spc="-1" dirty="0" err="1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loads</a:t>
            </a:r>
            <a:r>
              <a:rPr lang="it-IT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a </a:t>
            </a:r>
            <a:r>
              <a:rPr lang="it-IT" spc="-1" dirty="0" err="1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specific</a:t>
            </a:r>
            <a:r>
              <a:rPr lang="it-IT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</a:t>
            </a:r>
            <a:r>
              <a:rPr lang="it-IT" spc="-1" dirty="0" err="1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carrier</a:t>
            </a:r>
            <a:r>
              <a:rPr lang="it-IT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to </a:t>
            </a:r>
            <a:r>
              <a:rPr lang="it-IT" spc="-1" dirty="0" err="1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convert</a:t>
            </a:r>
            <a:r>
              <a:rPr lang="it-IT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data </a:t>
            </a:r>
            <a:r>
              <a:rPr lang="it-IT" spc="-1" dirty="0" err="1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into</a:t>
            </a:r>
            <a:r>
              <a:rPr lang="it-IT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ROS-</a:t>
            </a:r>
            <a:r>
              <a:rPr lang="it-IT" spc="-1" dirty="0" err="1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like</a:t>
            </a:r>
            <a:r>
              <a:rPr lang="it-IT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</a:t>
            </a:r>
            <a:r>
              <a:rPr lang="it-IT" spc="-1" dirty="0" err="1">
                <a:solidFill>
                  <a:srgbClr val="376DAE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type</a:t>
            </a:r>
            <a:r>
              <a:rPr lang="it-IT" spc="-1" dirty="0">
                <a:solidFill>
                  <a:srgbClr val="376DAE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on the </a:t>
            </a:r>
            <a:r>
              <a:rPr lang="it-IT" spc="-1" dirty="0" err="1">
                <a:solidFill>
                  <a:srgbClr val="376DAE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fly</a:t>
            </a:r>
            <a:endParaRPr lang="it-IT" spc="-1" dirty="0">
              <a:solidFill>
                <a:srgbClr val="376DAE"/>
              </a:solidFill>
              <a:uFill>
                <a:solidFill>
                  <a:srgbClr val="FFFFFF"/>
                </a:solidFill>
              </a:uFill>
              <a:latin typeface="Bliss Pro Light"/>
            </a:endParaRPr>
          </a:p>
          <a:p>
            <a:endParaRPr lang="it-IT" spc="-1" dirty="0">
              <a:solidFill>
                <a:srgbClr val="616365"/>
              </a:solidFill>
              <a:uFill>
                <a:solidFill>
                  <a:srgbClr val="FFFFFF"/>
                </a:solidFill>
              </a:uFill>
              <a:latin typeface="Bliss Pro Light"/>
            </a:endParaRPr>
          </a:p>
          <a:p>
            <a:r>
              <a:rPr lang="it-IT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No </a:t>
            </a:r>
            <a:r>
              <a:rPr lang="it-IT" spc="-1" dirty="0" err="1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need</a:t>
            </a:r>
            <a:r>
              <a:rPr lang="it-IT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to </a:t>
            </a:r>
            <a:r>
              <a:rPr lang="it-IT" spc="-1" dirty="0" err="1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have</a:t>
            </a:r>
            <a:r>
              <a:rPr lang="it-IT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ROS </a:t>
            </a:r>
            <a:r>
              <a:rPr lang="it-IT" spc="-1" dirty="0" err="1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installed</a:t>
            </a:r>
            <a:endParaRPr lang="it-IT" spc="-1" dirty="0" smtClean="0">
              <a:solidFill>
                <a:srgbClr val="616365"/>
              </a:solidFill>
              <a:uFill>
                <a:solidFill>
                  <a:srgbClr val="FFFFFF"/>
                </a:solidFill>
              </a:uFill>
              <a:latin typeface="Bliss Pro Light"/>
            </a:endParaRPr>
          </a:p>
          <a:p>
            <a:endParaRPr lang="en-US" spc="-1" dirty="0">
              <a:solidFill>
                <a:srgbClr val="616365"/>
              </a:solidFill>
              <a:uFill>
                <a:solidFill>
                  <a:srgbClr val="FFFFFF"/>
                </a:solidFill>
              </a:uFill>
              <a:latin typeface="Bliss Pro Light"/>
            </a:endParaRPr>
          </a:p>
          <a:p>
            <a:r>
              <a:rPr lang="it-IT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  <a:hlinkClick r:id="rId3"/>
              </a:rPr>
              <a:t>https://</a:t>
            </a:r>
            <a:r>
              <a:rPr lang="it-IT" spc="-1" dirty="0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  <a:hlinkClick r:id="rId3"/>
              </a:rPr>
              <a:t>www.yarp.it/latest/yarp_with_ros.html</a:t>
            </a:r>
            <a:r>
              <a:rPr lang="it-IT" spc="-1" dirty="0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</a:t>
            </a:r>
            <a:endParaRPr lang="it-IT" spc="-1" dirty="0">
              <a:solidFill>
                <a:srgbClr val="616365"/>
              </a:solidFill>
              <a:uFill>
                <a:solidFill>
                  <a:srgbClr val="FFFFFF"/>
                </a:solidFill>
              </a:uFill>
              <a:latin typeface="Bliss Pro Light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119812" y="2335438"/>
            <a:ext cx="1623450" cy="896662"/>
            <a:chOff x="4995572" y="2303017"/>
            <a:chExt cx="2028098" cy="896662"/>
          </a:xfrm>
        </p:grpSpPr>
        <p:sp>
          <p:nvSpPr>
            <p:cNvPr id="89" name="TextBox 88"/>
            <p:cNvSpPr txBox="1"/>
            <p:nvPr/>
          </p:nvSpPr>
          <p:spPr>
            <a:xfrm>
              <a:off x="5940030" y="2331167"/>
              <a:ext cx="801522" cy="3916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solidFill>
                    <a:prstClr val="white"/>
                  </a:solidFill>
                  <a:latin typeface="Arial"/>
                </a:rPr>
                <a:t>YARP module</a:t>
              </a:r>
            </a:p>
          </p:txBody>
        </p:sp>
        <p:grpSp>
          <p:nvGrpSpPr>
            <p:cNvPr id="90" name="Group 89"/>
            <p:cNvGrpSpPr/>
            <p:nvPr/>
          </p:nvGrpSpPr>
          <p:grpSpPr>
            <a:xfrm>
              <a:off x="4995572" y="2303017"/>
              <a:ext cx="2028098" cy="896662"/>
              <a:chOff x="6431624" y="4274590"/>
              <a:chExt cx="2873415" cy="1891032"/>
            </a:xfrm>
          </p:grpSpPr>
          <p:sp>
            <p:nvSpPr>
              <p:cNvPr id="91" name="Rectangle 90"/>
              <p:cNvSpPr/>
              <p:nvPr/>
            </p:nvSpPr>
            <p:spPr>
              <a:xfrm>
                <a:off x="6431624" y="4274590"/>
                <a:ext cx="2873415" cy="1891032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shade val="51000"/>
                      <a:satMod val="130000"/>
                    </a:srgbClr>
                  </a:gs>
                  <a:gs pos="80000">
                    <a:srgbClr val="4F81BD">
                      <a:shade val="93000"/>
                      <a:satMod val="130000"/>
                    </a:srgbClr>
                  </a:gs>
                  <a:gs pos="100000">
                    <a:srgbClr val="4F81BD">
                      <a:shade val="94000"/>
                      <a:satMod val="135000"/>
                    </a:srgb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t-IT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6668634" y="4672468"/>
                <a:ext cx="2236703" cy="11034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400" kern="0" dirty="0">
                    <a:solidFill>
                      <a:prstClr val="white"/>
                    </a:solidFill>
                    <a:latin typeface="Arial"/>
                  </a:rPr>
                  <a:t>ROS 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400" kern="0" dirty="0">
                    <a:solidFill>
                      <a:prstClr val="white"/>
                    </a:solidFill>
                    <a:latin typeface="Arial"/>
                  </a:rPr>
                  <a:t>node</a:t>
                </a:r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</p:grpSp>
      <p:grpSp>
        <p:nvGrpSpPr>
          <p:cNvPr id="94" name="Group 93"/>
          <p:cNvGrpSpPr/>
          <p:nvPr/>
        </p:nvGrpSpPr>
        <p:grpSpPr>
          <a:xfrm>
            <a:off x="1307379" y="2321472"/>
            <a:ext cx="2224719" cy="910627"/>
            <a:chOff x="6431624" y="4274591"/>
            <a:chExt cx="2821410" cy="917630"/>
          </a:xfrm>
        </p:grpSpPr>
        <p:sp>
          <p:nvSpPr>
            <p:cNvPr id="95" name="Rectangle 94"/>
            <p:cNvSpPr/>
            <p:nvPr/>
          </p:nvSpPr>
          <p:spPr>
            <a:xfrm>
              <a:off x="6431624" y="4274591"/>
              <a:ext cx="2821410" cy="917630"/>
            </a:xfrm>
            <a:prstGeom prst="rect">
              <a:avLst/>
            </a:prstGeom>
            <a:gradFill rotWithShape="1">
              <a:gsLst>
                <a:gs pos="0">
                  <a:srgbClr val="376DAE"/>
                </a:gs>
                <a:gs pos="80000">
                  <a:srgbClr val="4F81BD">
                    <a:shade val="93000"/>
                    <a:satMod val="130000"/>
                  </a:srgbClr>
                </a:gs>
                <a:gs pos="100000">
                  <a:srgbClr val="4F81BD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6549853" y="4485546"/>
              <a:ext cx="1055947" cy="5272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YARP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module</a:t>
              </a:r>
              <a:endPara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3" name="Cloud 2"/>
          <p:cNvSpPr/>
          <p:nvPr/>
        </p:nvSpPr>
        <p:spPr>
          <a:xfrm>
            <a:off x="1385482" y="3708400"/>
            <a:ext cx="1585117" cy="915762"/>
          </a:xfrm>
          <a:prstGeom prst="cloud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yarp</a:t>
            </a:r>
            <a:r>
              <a:rPr lang="en-US" dirty="0"/>
              <a:t> server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075860" y="4711021"/>
            <a:ext cx="108322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it-IT" sz="1600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it-IT" sz="1600" spc="-1" dirty="0" err="1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topic</a:t>
            </a:r>
            <a:r>
              <a:rPr lang="it-IT" sz="1600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@/</a:t>
            </a:r>
            <a:r>
              <a:rPr lang="it-IT" sz="1600" spc="-1" dirty="0" err="1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yarpNode</a:t>
            </a:r>
            <a:endParaRPr lang="it-IT" sz="1600" spc="-1" dirty="0">
              <a:solidFill>
                <a:srgbClr val="616365"/>
              </a:solidFill>
              <a:uFill>
                <a:solidFill>
                  <a:srgbClr val="FFFFFF"/>
                </a:solidFill>
              </a:u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it-IT" sz="1600" spc="-1" dirty="0">
              <a:solidFill>
                <a:srgbClr val="616365"/>
              </a:solidFill>
              <a:uFill>
                <a:solidFill>
                  <a:srgbClr val="FFFFFF"/>
                </a:solidFill>
              </a:u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2538412" y="2641600"/>
            <a:ext cx="885736" cy="259919"/>
          </a:xfrm>
          <a:prstGeom prst="roundRect">
            <a:avLst/>
          </a:prstGeom>
          <a:solidFill>
            <a:srgbClr val="FFFF99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rPr>
              <a:t>/port</a:t>
            </a:r>
            <a:endParaRPr kumimoji="0" lang="it-IT" sz="1400" b="0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4314552" y="2529458"/>
            <a:ext cx="1036776" cy="233904"/>
          </a:xfrm>
          <a:prstGeom prst="roundRect">
            <a:avLst/>
          </a:prstGeom>
          <a:solidFill>
            <a:srgbClr val="FFFF99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rPr>
              <a:t>/topic</a:t>
            </a:r>
            <a:endParaRPr kumimoji="0" lang="it-IT" sz="1400" b="0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</a:endParaRPr>
          </a:p>
        </p:txBody>
      </p:sp>
      <p:cxnSp>
        <p:nvCxnSpPr>
          <p:cNvPr id="32" name="Straight Arrow Connector 31"/>
          <p:cNvCxnSpPr>
            <a:stCxn id="95" idx="3"/>
            <a:endCxn id="29" idx="1"/>
          </p:cNvCxnSpPr>
          <p:nvPr/>
        </p:nvCxnSpPr>
        <p:spPr>
          <a:xfrm flipV="1">
            <a:off x="3532098" y="2646410"/>
            <a:ext cx="782454" cy="130376"/>
          </a:xfrm>
          <a:prstGeom prst="straightConnector1">
            <a:avLst/>
          </a:prstGeom>
          <a:noFill/>
          <a:ln w="63500" cap="flat" cmpd="sng" algn="ctr">
            <a:solidFill>
              <a:srgbClr val="92D050"/>
            </a:solidFill>
            <a:prstDash val="solid"/>
            <a:headEnd type="triangle"/>
            <a:tailEnd type="triangle"/>
          </a:ln>
          <a:effectLst/>
        </p:spPr>
      </p:cxnSp>
      <p:sp>
        <p:nvSpPr>
          <p:cNvPr id="33" name="Cloud 32"/>
          <p:cNvSpPr/>
          <p:nvPr/>
        </p:nvSpPr>
        <p:spPr>
          <a:xfrm>
            <a:off x="6196012" y="3751057"/>
            <a:ext cx="1585117" cy="915762"/>
          </a:xfrm>
          <a:prstGeom prst="cloud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roscore</a:t>
            </a:r>
            <a:endParaRPr lang="en-US" dirty="0"/>
          </a:p>
        </p:txBody>
      </p:sp>
      <p:cxnSp>
        <p:nvCxnSpPr>
          <p:cNvPr id="34" name="Straight Arrow Connector 33"/>
          <p:cNvCxnSpPr>
            <a:stCxn id="3" idx="0"/>
            <a:endCxn id="33" idx="2"/>
          </p:cNvCxnSpPr>
          <p:nvPr/>
        </p:nvCxnSpPr>
        <p:spPr>
          <a:xfrm>
            <a:off x="2969278" y="4166281"/>
            <a:ext cx="3231651" cy="42657"/>
          </a:xfrm>
          <a:prstGeom prst="straightConnector1">
            <a:avLst/>
          </a:prstGeom>
          <a:ln w="38100">
            <a:headEnd type="arrow" w="med" len="med"/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29" idx="3"/>
            <a:endCxn id="91" idx="1"/>
          </p:cNvCxnSpPr>
          <p:nvPr/>
        </p:nvCxnSpPr>
        <p:spPr>
          <a:xfrm>
            <a:off x="5351328" y="2646410"/>
            <a:ext cx="768484" cy="137359"/>
          </a:xfrm>
          <a:prstGeom prst="straightConnector1">
            <a:avLst/>
          </a:prstGeom>
          <a:noFill/>
          <a:ln w="63500" cap="flat" cmpd="sng" algn="ctr">
            <a:solidFill>
              <a:srgbClr val="92D050"/>
            </a:solidFill>
            <a:prstDash val="solid"/>
            <a:headEnd type="triangle" w="med" len="med"/>
            <a:tailEnd type="triangle" w="med" len="med"/>
          </a:ln>
          <a:effectLst/>
        </p:spPr>
      </p:cxnSp>
      <p:pic>
        <p:nvPicPr>
          <p:cNvPr id="53" name="Picture 5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469" y="3254110"/>
            <a:ext cx="539604" cy="639143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591" y="3283830"/>
            <a:ext cx="614025" cy="541877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37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630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  <p:bldP spid="3" grpId="0" animBg="1"/>
      <p:bldP spid="55" grpId="0"/>
      <p:bldP spid="33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1612" y="457200"/>
            <a:ext cx="7543800" cy="3703319"/>
          </a:xfrm>
        </p:spPr>
        <p:txBody>
          <a:bodyPr/>
          <a:lstStyle/>
          <a:p>
            <a:pPr algn="ctr"/>
            <a:r>
              <a:rPr lang="en-GB" dirty="0"/>
              <a:t>THANKS FOR THE ATTENTION!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85846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2"/>
          <p:cNvSpPr>
            <a:spLocks noGrp="1"/>
          </p:cNvSpPr>
          <p:nvPr>
            <p:ph type="title"/>
          </p:nvPr>
        </p:nvSpPr>
        <p:spPr>
          <a:xfrm>
            <a:off x="1522412" y="76200"/>
            <a:ext cx="10016104" cy="1752599"/>
          </a:xfrm>
        </p:spPr>
        <p:txBody>
          <a:bodyPr/>
          <a:lstStyle/>
          <a:p>
            <a:r>
              <a:rPr lang="en-US" dirty="0"/>
              <a:t>Let’s start from the end – Why?</a:t>
            </a:r>
          </a:p>
        </p:txBody>
      </p:sp>
      <p:pic>
        <p:nvPicPr>
          <p:cNvPr id="4" name="vlc-record-2017-11-17-16h42m50s-table-cleaning.mp4-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32012" y="1658981"/>
            <a:ext cx="7924800" cy="44544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094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10998"/>
            <a:ext cx="10016104" cy="1752599"/>
          </a:xfrm>
        </p:spPr>
        <p:txBody>
          <a:bodyPr/>
          <a:lstStyle/>
          <a:p>
            <a:r>
              <a:rPr lang="en-US" dirty="0"/>
              <a:t>Why do we need a framework?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217612" y="1828800"/>
            <a:ext cx="8686801" cy="1905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772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34440" indent="-13716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endParaRPr lang="en-US" sz="1600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483925" y="1905000"/>
            <a:ext cx="10016104" cy="4495800"/>
          </a:xfrm>
        </p:spPr>
        <p:txBody>
          <a:bodyPr>
            <a:normAutofit/>
          </a:bodyPr>
          <a:lstStyle/>
          <a:p>
            <a:pPr marL="268288" lvl="1" indent="-268288"/>
            <a:r>
              <a:rPr lang="en-US" sz="2000" dirty="0">
                <a:solidFill>
                  <a:srgbClr val="7030A0"/>
                </a:solidFill>
              </a:rPr>
              <a:t>Various scenarios and platforms</a:t>
            </a:r>
          </a:p>
          <a:p>
            <a:pPr marL="268288" lvl="1" indent="-268288"/>
            <a:r>
              <a:rPr lang="en-US" sz="2000" dirty="0">
                <a:solidFill>
                  <a:srgbClr val="7030A0"/>
                </a:solidFill>
              </a:rPr>
              <a:t>Hardware changes in time</a:t>
            </a:r>
          </a:p>
          <a:p>
            <a:pPr marL="268288" lvl="1" indent="-268288"/>
            <a:r>
              <a:rPr lang="en-US" sz="2000" dirty="0">
                <a:solidFill>
                  <a:srgbClr val="7030A0"/>
                </a:solidFill>
              </a:rPr>
              <a:t>Lots of different sensors</a:t>
            </a:r>
          </a:p>
          <a:p>
            <a:pPr marL="268288" lvl="1" indent="-268288"/>
            <a:r>
              <a:rPr lang="en-US" sz="2000" dirty="0">
                <a:solidFill>
                  <a:srgbClr val="7030A0"/>
                </a:solidFill>
              </a:rPr>
              <a:t>Lack of standards</a:t>
            </a:r>
          </a:p>
          <a:p>
            <a:pPr marL="268288" lvl="1" indent="-268288"/>
            <a:r>
              <a:rPr lang="en-US" sz="2000" dirty="0">
                <a:solidFill>
                  <a:srgbClr val="00B050"/>
                </a:solidFill>
              </a:rPr>
              <a:t>Distributed processing</a:t>
            </a:r>
          </a:p>
          <a:p>
            <a:pPr marL="268288" lvl="1" indent="-268288"/>
            <a:r>
              <a:rPr lang="en-US" sz="2000" dirty="0">
                <a:solidFill>
                  <a:srgbClr val="00B050"/>
                </a:solidFill>
              </a:rPr>
              <a:t>Real-time friendly</a:t>
            </a:r>
          </a:p>
          <a:p>
            <a:pPr marL="268288" lvl="1" indent="-268288"/>
            <a:r>
              <a:rPr lang="en-US" sz="2000" dirty="0">
                <a:solidFill>
                  <a:srgbClr val="00B050"/>
                </a:solidFill>
              </a:rPr>
              <a:t>Algorithms/libraries/code changes in time</a:t>
            </a:r>
          </a:p>
          <a:p>
            <a:pPr marL="268288" lvl="1" indent="-268288"/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Inherent complexity</a:t>
            </a:r>
          </a:p>
          <a:p>
            <a:pPr marL="268288" lvl="1" indent="-268288"/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Distributed development</a:t>
            </a:r>
          </a:p>
          <a:p>
            <a:pPr marL="268288" lvl="1" indent="-268288"/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Short life span of projects</a:t>
            </a:r>
            <a:endParaRPr lang="en-US" sz="1600" dirty="0"/>
          </a:p>
          <a:p>
            <a:endParaRPr lang="it-IT" sz="2000" dirty="0"/>
          </a:p>
        </p:txBody>
      </p:sp>
      <p:sp>
        <p:nvSpPr>
          <p:cNvPr id="9" name="Left Brace 8"/>
          <p:cNvSpPr/>
          <p:nvPr/>
        </p:nvSpPr>
        <p:spPr>
          <a:xfrm rot="10800000">
            <a:off x="6950245" y="1745527"/>
            <a:ext cx="701577" cy="1628793"/>
          </a:xfrm>
          <a:prstGeom prst="leftBrace">
            <a:avLst>
              <a:gd name="adj1" fmla="val 8333"/>
              <a:gd name="adj2" fmla="val 51076"/>
            </a:avLst>
          </a:prstGeom>
          <a:ln w="38100">
            <a:solidFill>
              <a:srgbClr val="AA89C5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" name="Straight Arrow Connector 10"/>
          <p:cNvCxnSpPr>
            <a:endCxn id="13" idx="1"/>
          </p:cNvCxnSpPr>
          <p:nvPr/>
        </p:nvCxnSpPr>
        <p:spPr>
          <a:xfrm>
            <a:off x="7725250" y="2541069"/>
            <a:ext cx="1546410" cy="0"/>
          </a:xfrm>
          <a:prstGeom prst="straightConnector1">
            <a:avLst/>
          </a:prstGeom>
          <a:ln w="38100">
            <a:solidFill>
              <a:srgbClr val="AA89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71660" y="2341014"/>
            <a:ext cx="15157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solidFill>
                  <a:srgbClr val="7030A0"/>
                </a:solidFill>
              </a:rPr>
              <a:t>HARDWARE</a:t>
            </a:r>
            <a:endParaRPr lang="it-IT" sz="2000" dirty="0">
              <a:solidFill>
                <a:srgbClr val="7030A0"/>
              </a:solidFill>
            </a:endParaRPr>
          </a:p>
        </p:txBody>
      </p:sp>
      <p:sp>
        <p:nvSpPr>
          <p:cNvPr id="14" name="Left Brace 13"/>
          <p:cNvSpPr/>
          <p:nvPr/>
        </p:nvSpPr>
        <p:spPr>
          <a:xfrm rot="10800000">
            <a:off x="6926695" y="3457591"/>
            <a:ext cx="701577" cy="1331476"/>
          </a:xfrm>
          <a:prstGeom prst="leftBrace">
            <a:avLst>
              <a:gd name="adj1" fmla="val 8333"/>
              <a:gd name="adj2" fmla="val 51076"/>
            </a:avLst>
          </a:prstGeom>
          <a:ln w="38100">
            <a:solidFill>
              <a:srgbClr val="72CC9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7746274" y="4104254"/>
            <a:ext cx="1525386" cy="15697"/>
          </a:xfrm>
          <a:prstGeom prst="straightConnector1">
            <a:avLst/>
          </a:prstGeom>
          <a:ln w="38100">
            <a:solidFill>
              <a:srgbClr val="72CC9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9271660" y="3904199"/>
            <a:ext cx="1458028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2000" dirty="0">
                <a:solidFill>
                  <a:srgbClr val="00B050"/>
                </a:solidFill>
              </a:rPr>
              <a:t>SOFTWARE</a:t>
            </a:r>
            <a:endParaRPr lang="it-IT" sz="2000" dirty="0">
              <a:solidFill>
                <a:srgbClr val="00B050"/>
              </a:solidFill>
            </a:endParaRPr>
          </a:p>
        </p:txBody>
      </p:sp>
      <p:sp>
        <p:nvSpPr>
          <p:cNvPr id="25" name="Left Brace 24"/>
          <p:cNvSpPr/>
          <p:nvPr/>
        </p:nvSpPr>
        <p:spPr>
          <a:xfrm rot="10800000">
            <a:off x="6976530" y="4861586"/>
            <a:ext cx="701577" cy="1331476"/>
          </a:xfrm>
          <a:prstGeom prst="leftBrace">
            <a:avLst>
              <a:gd name="adj1" fmla="val 8333"/>
              <a:gd name="adj2" fmla="val 51076"/>
            </a:avLst>
          </a:prstGeom>
          <a:ln w="38100">
            <a:solidFill>
              <a:srgbClr val="A9302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7796109" y="5508249"/>
            <a:ext cx="1525386" cy="15697"/>
          </a:xfrm>
          <a:prstGeom prst="straightConnector1">
            <a:avLst/>
          </a:prstGeom>
          <a:ln w="38100">
            <a:solidFill>
              <a:srgbClr val="A9302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9321495" y="5308194"/>
            <a:ext cx="1623201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2000" dirty="0">
                <a:solidFill>
                  <a:schemeClr val="accent4">
                    <a:lumMod val="75000"/>
                  </a:schemeClr>
                </a:solidFill>
              </a:rPr>
              <a:t>MAINTAINCE</a:t>
            </a:r>
            <a:endParaRPr lang="it-IT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1719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  <p:bldP spid="9" grpId="0" animBg="1"/>
      <p:bldP spid="13" grpId="0"/>
      <p:bldP spid="14" grpId="0" animBg="1"/>
      <p:bldP spid="16" grpId="0"/>
      <p:bldP spid="25" grpId="0" animBg="1"/>
      <p:bldP spid="2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7932" y="1665989"/>
            <a:ext cx="8915400" cy="1991611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400" dirty="0"/>
              <a:t>YARP is a </a:t>
            </a:r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middleware</a:t>
            </a:r>
            <a:r>
              <a:rPr lang="en-US" sz="2400" dirty="0" smtClean="0"/>
              <a:t> </a:t>
            </a:r>
            <a:r>
              <a:rPr lang="en-US" sz="2400" dirty="0"/>
              <a:t>aimed to ease the development of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high level application </a:t>
            </a:r>
            <a:r>
              <a:rPr lang="en-US" sz="2400" dirty="0"/>
              <a:t>for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robots</a:t>
            </a:r>
            <a:r>
              <a:rPr lang="en-US" sz="2400" dirty="0"/>
              <a:t> with a strong focus on </a:t>
            </a:r>
            <a:r>
              <a:rPr lang="en-US" sz="2400" dirty="0">
                <a:solidFill>
                  <a:srgbClr val="00B050"/>
                </a:solidFill>
              </a:rPr>
              <a:t>modularity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B050"/>
                </a:solidFill>
              </a:rPr>
              <a:t>code re-usage, flexibility </a:t>
            </a:r>
            <a:r>
              <a:rPr lang="en-US" sz="2400" dirty="0"/>
              <a:t>and </a:t>
            </a:r>
            <a:r>
              <a:rPr lang="en-US" sz="2400" dirty="0" err="1">
                <a:solidFill>
                  <a:srgbClr val="00B050"/>
                </a:solidFill>
              </a:rPr>
              <a:t>hw</a:t>
            </a:r>
            <a:r>
              <a:rPr lang="en-US" sz="2400" dirty="0">
                <a:solidFill>
                  <a:srgbClr val="00B050"/>
                </a:solidFill>
              </a:rPr>
              <a:t>/</a:t>
            </a:r>
            <a:r>
              <a:rPr lang="en-US" sz="2400" dirty="0" err="1">
                <a:solidFill>
                  <a:srgbClr val="00B050"/>
                </a:solidFill>
              </a:rPr>
              <a:t>sw</a:t>
            </a:r>
            <a:r>
              <a:rPr lang="en-US" sz="2400" dirty="0">
                <a:solidFill>
                  <a:srgbClr val="00B050"/>
                </a:solidFill>
              </a:rPr>
              <a:t> abstraction</a:t>
            </a:r>
            <a:r>
              <a:rPr lang="en-US" sz="2400" dirty="0"/>
              <a:t>.</a:t>
            </a:r>
          </a:p>
          <a:p>
            <a:pPr marL="45720" indent="0">
              <a:buNone/>
            </a:pPr>
            <a:endParaRPr lang="en-US" sz="2400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483925" y="10998"/>
            <a:ext cx="10016104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063" rtl="0" eaLnBrk="1" latinLnBrk="0" hangingPunct="1">
              <a:spcBef>
                <a:spcPct val="0"/>
              </a:spcBef>
              <a:buNone/>
              <a:defRPr sz="3999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What is YARP?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6</a:t>
            </a:fld>
            <a:endParaRPr lang="it-IT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300996F2-C543-4A18-8568-14BD0E745CC0}"/>
              </a:ext>
            </a:extLst>
          </p:cNvPr>
          <p:cNvSpPr/>
          <p:nvPr/>
        </p:nvSpPr>
        <p:spPr>
          <a:xfrm>
            <a:off x="6932612" y="2743200"/>
            <a:ext cx="3657600" cy="1676400"/>
          </a:xfrm>
          <a:prstGeom prst="roundRect">
            <a:avLst/>
          </a:prstGeom>
          <a:solidFill>
            <a:srgbClr val="E6928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Homogeneous set of libraries, GUIs, tools, </a:t>
            </a:r>
          </a:p>
          <a:p>
            <a:pPr algn="ctr"/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debug and run facilities</a:t>
            </a:r>
          </a:p>
          <a:p>
            <a:pPr algn="ctr"/>
            <a:endParaRPr lang="en-US" dirty="0"/>
          </a:p>
        </p:txBody>
      </p:sp>
      <p:cxnSp>
        <p:nvCxnSpPr>
          <p:cNvPr id="7" name="Connettore a gomito 6">
            <a:extLst>
              <a:ext uri="{FF2B5EF4-FFF2-40B4-BE49-F238E27FC236}">
                <a16:creationId xmlns:a16="http://schemas.microsoft.com/office/drawing/2014/main" id="{B7AB33BA-4FD6-46EA-B90F-7C25C537CEDA}"/>
              </a:ext>
            </a:extLst>
          </p:cNvPr>
          <p:cNvCxnSpPr>
            <a:endCxn id="4" idx="1"/>
          </p:cNvCxnSpPr>
          <p:nvPr/>
        </p:nvCxnSpPr>
        <p:spPr>
          <a:xfrm>
            <a:off x="3122612" y="2209800"/>
            <a:ext cx="3810000" cy="1371600"/>
          </a:xfrm>
          <a:prstGeom prst="bentConnector3">
            <a:avLst/>
          </a:prstGeom>
          <a:ln>
            <a:solidFill>
              <a:srgbClr val="E69289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957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7212" y="914400"/>
            <a:ext cx="8915400" cy="1991611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400" dirty="0"/>
              <a:t>YARP is a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middleware</a:t>
            </a:r>
            <a:r>
              <a:rPr lang="en-US" sz="2400" dirty="0"/>
              <a:t> aimed to ease the development of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high level application </a:t>
            </a:r>
            <a:r>
              <a:rPr lang="en-US" sz="2400" dirty="0"/>
              <a:t>for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robots</a:t>
            </a:r>
            <a:r>
              <a:rPr lang="en-US" sz="2400" dirty="0"/>
              <a:t> with a strong focus on </a:t>
            </a:r>
            <a:r>
              <a:rPr lang="en-US" sz="2400" dirty="0">
                <a:solidFill>
                  <a:srgbClr val="00B050"/>
                </a:solidFill>
              </a:rPr>
              <a:t>modularity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B050"/>
                </a:solidFill>
              </a:rPr>
              <a:t>code re-usage, flexibility </a:t>
            </a:r>
            <a:r>
              <a:rPr lang="en-US" sz="2400" dirty="0"/>
              <a:t>and </a:t>
            </a:r>
            <a:r>
              <a:rPr lang="en-US" sz="2400" dirty="0" err="1">
                <a:solidFill>
                  <a:srgbClr val="00B050"/>
                </a:solidFill>
              </a:rPr>
              <a:t>hw</a:t>
            </a:r>
            <a:r>
              <a:rPr lang="en-US" sz="2400" dirty="0">
                <a:solidFill>
                  <a:srgbClr val="00B050"/>
                </a:solidFill>
              </a:rPr>
              <a:t>/</a:t>
            </a:r>
            <a:r>
              <a:rPr lang="en-US" sz="2400" dirty="0" err="1">
                <a:solidFill>
                  <a:srgbClr val="00B050"/>
                </a:solidFill>
              </a:rPr>
              <a:t>sw</a:t>
            </a:r>
            <a:r>
              <a:rPr lang="en-US" sz="2400" dirty="0">
                <a:solidFill>
                  <a:srgbClr val="00B050"/>
                </a:solidFill>
              </a:rPr>
              <a:t> abstraction</a:t>
            </a:r>
            <a:r>
              <a:rPr lang="en-US" sz="2400" dirty="0"/>
              <a:t>.</a:t>
            </a:r>
          </a:p>
          <a:p>
            <a:pPr marL="45720" indent="0">
              <a:buNone/>
            </a:pPr>
            <a:endParaRPr lang="en-US" sz="2400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483924" y="-292473"/>
            <a:ext cx="10016104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063" rtl="0" eaLnBrk="1" latinLnBrk="0" hangingPunct="1">
              <a:spcBef>
                <a:spcPct val="0"/>
              </a:spcBef>
              <a:buNone/>
              <a:defRPr sz="3999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What is YARP?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922145" y="2666999"/>
            <a:ext cx="89154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" indent="0">
              <a:buNone/>
            </a:pPr>
            <a:r>
              <a:rPr lang="en-US" sz="2400" dirty="0"/>
              <a:t>YARP has been designed to support building robot control systems as 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collection of executables</a:t>
            </a:r>
            <a:r>
              <a:rPr lang="en-US" sz="2400" dirty="0"/>
              <a:t> communicating in a </a:t>
            </a:r>
            <a:r>
              <a:rPr lang="en-US" sz="2400" dirty="0">
                <a:solidFill>
                  <a:srgbClr val="00B050"/>
                </a:solidFill>
              </a:rPr>
              <a:t>peer-to-peer</a:t>
            </a:r>
            <a:r>
              <a:rPr lang="en-US" sz="2400" dirty="0"/>
              <a:t> way, with an </a:t>
            </a:r>
            <a:r>
              <a:rPr lang="en-US" sz="2400" dirty="0">
                <a:solidFill>
                  <a:srgbClr val="A93023"/>
                </a:solidFill>
              </a:rPr>
              <a:t>extensible</a:t>
            </a:r>
            <a:r>
              <a:rPr lang="en-US" sz="2400" dirty="0"/>
              <a:t> types of connections  (</a:t>
            </a:r>
            <a:r>
              <a:rPr lang="en-US" sz="2400" dirty="0" err="1"/>
              <a:t>tcp</a:t>
            </a:r>
            <a:r>
              <a:rPr lang="en-US" sz="2400" dirty="0"/>
              <a:t>, </a:t>
            </a:r>
            <a:r>
              <a:rPr lang="en-US" sz="2400" dirty="0" err="1"/>
              <a:t>udp</a:t>
            </a:r>
            <a:r>
              <a:rPr lang="en-US" sz="2400" dirty="0"/>
              <a:t>, multicast, local, MPI, </a:t>
            </a:r>
            <a:r>
              <a:rPr lang="en-US" sz="2400" dirty="0" err="1"/>
              <a:t>mjpeg</a:t>
            </a:r>
            <a:r>
              <a:rPr lang="en-US" sz="2400" dirty="0"/>
              <a:t>, XML/RPC, </a:t>
            </a:r>
            <a:r>
              <a:rPr lang="en-US" sz="2400" dirty="0" err="1"/>
              <a:t>tcpros</a:t>
            </a:r>
            <a:r>
              <a:rPr lang="en-US" sz="2400" dirty="0"/>
              <a:t>, ...). </a:t>
            </a:r>
            <a:endParaRPr lang="en-US" sz="2400" dirty="0" smtClean="0"/>
          </a:p>
          <a:p>
            <a:pPr marL="45720" indent="0">
              <a:buNone/>
            </a:pPr>
            <a:endParaRPr lang="en-US" sz="2400" dirty="0"/>
          </a:p>
          <a:p>
            <a:pPr marL="45720" indent="0">
              <a:buNone/>
            </a:pPr>
            <a:r>
              <a:rPr lang="en-US" sz="2400" dirty="0" smtClean="0"/>
              <a:t>YARP has been </a:t>
            </a:r>
            <a:r>
              <a:rPr lang="en-US" sz="2400" dirty="0" smtClean="0"/>
              <a:t>historically a C++ library targeting C++ users, but it has also bindings for high-level languages such as Python.</a:t>
            </a:r>
            <a:endParaRPr lang="en-US" sz="2400" dirty="0" smtClean="0"/>
          </a:p>
          <a:p>
            <a:pPr marL="45720" indent="0">
              <a:buNone/>
            </a:pPr>
            <a:endParaRPr lang="en-US" sz="2400" dirty="0"/>
          </a:p>
          <a:p>
            <a:pPr marL="45720" indent="0">
              <a:buNone/>
            </a:pPr>
            <a:r>
              <a:rPr lang="en-US" sz="2400" dirty="0"/>
              <a:t>The strategic goal of this kind of design is to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increase the longevity of robot software projects</a:t>
            </a:r>
            <a:r>
              <a:rPr lang="en-US" sz="2400" dirty="0"/>
              <a:t>.</a:t>
            </a:r>
          </a:p>
          <a:p>
            <a:endParaRPr lang="it-IT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255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04" t="-1" r="1262" b="1438"/>
          <a:stretch/>
        </p:blipFill>
        <p:spPr>
          <a:xfrm>
            <a:off x="9322002" y="1267329"/>
            <a:ext cx="2745441" cy="2077631"/>
          </a:xfrm>
          <a:prstGeom prst="rect">
            <a:avLst/>
          </a:prstGeom>
        </p:spPr>
      </p:pic>
      <p:sp>
        <p:nvSpPr>
          <p:cNvPr id="50" name="CustomShape 5"/>
          <p:cNvSpPr/>
          <p:nvPr/>
        </p:nvSpPr>
        <p:spPr>
          <a:xfrm>
            <a:off x="6180882" y="2425318"/>
            <a:ext cx="2050304" cy="52417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81646" tIns="40823" rIns="81646" bIns="40823"/>
          <a:lstStyle/>
          <a:p>
            <a:pPr>
              <a:lnSpc>
                <a:spcPct val="100000"/>
              </a:lnSpc>
            </a:pPr>
            <a:r>
              <a:rPr lang="it-IT" sz="2903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Real robot</a:t>
            </a:r>
            <a:endParaRPr sz="1633" dirty="0"/>
          </a:p>
        </p:txBody>
      </p:sp>
      <p:sp>
        <p:nvSpPr>
          <p:cNvPr id="54" name="CustomShape 7"/>
          <p:cNvSpPr/>
          <p:nvPr/>
        </p:nvSpPr>
        <p:spPr>
          <a:xfrm>
            <a:off x="6184385" y="4674031"/>
            <a:ext cx="1943837" cy="52417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81646" tIns="40823" rIns="81646" bIns="40823"/>
          <a:lstStyle/>
          <a:p>
            <a:pPr>
              <a:lnSpc>
                <a:spcPct val="100000"/>
              </a:lnSpc>
            </a:pPr>
            <a:r>
              <a:rPr lang="it-IT" sz="2903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Simulator</a:t>
            </a:r>
            <a:endParaRPr sz="1633" dirty="0"/>
          </a:p>
        </p:txBody>
      </p:sp>
      <p:grpSp>
        <p:nvGrpSpPr>
          <p:cNvPr id="16" name="Group 15"/>
          <p:cNvGrpSpPr/>
          <p:nvPr/>
        </p:nvGrpSpPr>
        <p:grpSpPr>
          <a:xfrm>
            <a:off x="1488779" y="2647130"/>
            <a:ext cx="4171885" cy="1621123"/>
            <a:chOff x="1714479" y="1451118"/>
            <a:chExt cx="5645915" cy="2193906"/>
          </a:xfrm>
        </p:grpSpPr>
        <p:grpSp>
          <p:nvGrpSpPr>
            <p:cNvPr id="17" name="Group 16"/>
            <p:cNvGrpSpPr/>
            <p:nvPr/>
          </p:nvGrpSpPr>
          <p:grpSpPr>
            <a:xfrm>
              <a:off x="1714479" y="1860306"/>
              <a:ext cx="1444651" cy="980675"/>
              <a:chOff x="1714479" y="4181250"/>
              <a:chExt cx="1444651" cy="980675"/>
            </a:xfrm>
          </p:grpSpPr>
          <p:sp>
            <p:nvSpPr>
              <p:cNvPr id="61" name="Cloud 60"/>
              <p:cNvSpPr/>
              <p:nvPr/>
            </p:nvSpPr>
            <p:spPr bwMode="auto">
              <a:xfrm>
                <a:off x="1714479" y="4181250"/>
                <a:ext cx="1444651" cy="980675"/>
              </a:xfrm>
              <a:prstGeom prst="cloud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62" name="Oval 23"/>
              <p:cNvSpPr>
                <a:spLocks noChangeArrowheads="1"/>
              </p:cNvSpPr>
              <p:nvPr/>
            </p:nvSpPr>
            <p:spPr bwMode="auto">
              <a:xfrm>
                <a:off x="1867706" y="4466728"/>
                <a:ext cx="312430" cy="298762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3" name="Oval 24"/>
              <p:cNvSpPr>
                <a:spLocks noChangeArrowheads="1"/>
              </p:cNvSpPr>
              <p:nvPr/>
            </p:nvSpPr>
            <p:spPr bwMode="auto">
              <a:xfrm>
                <a:off x="2336350" y="4765491"/>
                <a:ext cx="312430" cy="298762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4" name="Oval 25"/>
              <p:cNvSpPr>
                <a:spLocks noChangeArrowheads="1"/>
              </p:cNvSpPr>
              <p:nvPr/>
            </p:nvSpPr>
            <p:spPr bwMode="auto">
              <a:xfrm>
                <a:off x="2648781" y="4317347"/>
                <a:ext cx="312430" cy="298762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cxnSp>
            <p:nvCxnSpPr>
              <p:cNvPr id="65" name="AutoShape 33"/>
              <p:cNvCxnSpPr>
                <a:cxnSpLocks noChangeShapeType="1"/>
                <a:stCxn id="62" idx="5"/>
                <a:endCxn id="63" idx="2"/>
              </p:cNvCxnSpPr>
              <p:nvPr/>
            </p:nvCxnSpPr>
            <p:spPr bwMode="auto">
              <a:xfrm>
                <a:off x="2134574" y="4721921"/>
                <a:ext cx="201778" cy="192950"/>
              </a:xfrm>
              <a:prstGeom prst="curvedConnector3">
                <a:avLst>
                  <a:gd name="adj1" fmla="val 50000"/>
                </a:avLst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66" name="AutoShape 34"/>
              <p:cNvCxnSpPr>
                <a:cxnSpLocks noChangeShapeType="1"/>
                <a:stCxn id="63" idx="7"/>
                <a:endCxn id="64" idx="4"/>
              </p:cNvCxnSpPr>
              <p:nvPr/>
            </p:nvCxnSpPr>
            <p:spPr bwMode="auto">
              <a:xfrm rot="5400000" flipH="1" flipV="1">
                <a:off x="2607443" y="4611693"/>
                <a:ext cx="193134" cy="201970"/>
              </a:xfrm>
              <a:prstGeom prst="curvedConnector3">
                <a:avLst>
                  <a:gd name="adj1" fmla="val 50000"/>
                </a:avLst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67" name="AutoShape 35"/>
              <p:cNvCxnSpPr>
                <a:cxnSpLocks noChangeShapeType="1"/>
                <a:stCxn id="64" idx="2"/>
                <a:endCxn id="62" idx="6"/>
              </p:cNvCxnSpPr>
              <p:nvPr/>
            </p:nvCxnSpPr>
            <p:spPr bwMode="auto">
              <a:xfrm flipH="1">
                <a:off x="2179052" y="4466728"/>
                <a:ext cx="468645" cy="149382"/>
              </a:xfrm>
              <a:prstGeom prst="curvedConnector3">
                <a:avLst>
                  <a:gd name="adj1" fmla="val 50000"/>
                </a:avLst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</p:grpSp>
        <p:grpSp>
          <p:nvGrpSpPr>
            <p:cNvPr id="18" name="Group 17"/>
            <p:cNvGrpSpPr/>
            <p:nvPr/>
          </p:nvGrpSpPr>
          <p:grpSpPr>
            <a:xfrm>
              <a:off x="5652120" y="2251779"/>
              <a:ext cx="1708274" cy="1166530"/>
              <a:chOff x="5652120" y="4572723"/>
              <a:chExt cx="1708274" cy="1166530"/>
            </a:xfrm>
          </p:grpSpPr>
          <p:sp>
            <p:nvSpPr>
              <p:cNvPr id="43" name="Cloud 42"/>
              <p:cNvSpPr/>
              <p:nvPr/>
            </p:nvSpPr>
            <p:spPr bwMode="auto">
              <a:xfrm>
                <a:off x="5652120" y="4572723"/>
                <a:ext cx="1708274" cy="1166530"/>
              </a:xfrm>
              <a:prstGeom prst="cloud">
                <a:avLst/>
              </a:prstGeom>
              <a:solidFill>
                <a:schemeClr val="accent2">
                  <a:lumMod val="5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46" name="Oval 26"/>
              <p:cNvSpPr>
                <a:spLocks noChangeArrowheads="1"/>
              </p:cNvSpPr>
              <p:nvPr/>
            </p:nvSpPr>
            <p:spPr bwMode="auto">
              <a:xfrm>
                <a:off x="5961860" y="5096042"/>
                <a:ext cx="312430" cy="298762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" name="Oval 27"/>
              <p:cNvSpPr>
                <a:spLocks noChangeArrowheads="1"/>
              </p:cNvSpPr>
              <p:nvPr/>
            </p:nvSpPr>
            <p:spPr bwMode="auto">
              <a:xfrm>
                <a:off x="6274291" y="4797280"/>
                <a:ext cx="312430" cy="298762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" name="Oval 28"/>
              <p:cNvSpPr>
                <a:spLocks noChangeArrowheads="1"/>
              </p:cNvSpPr>
              <p:nvPr/>
            </p:nvSpPr>
            <p:spPr bwMode="auto">
              <a:xfrm>
                <a:off x="6430506" y="5245423"/>
                <a:ext cx="312430" cy="298762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1" name="Oval 29"/>
              <p:cNvSpPr>
                <a:spLocks noChangeArrowheads="1"/>
              </p:cNvSpPr>
              <p:nvPr/>
            </p:nvSpPr>
            <p:spPr bwMode="auto">
              <a:xfrm>
                <a:off x="6742936" y="4797280"/>
                <a:ext cx="312430" cy="298762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cxnSp>
            <p:nvCxnSpPr>
              <p:cNvPr id="57" name="AutoShape 36"/>
              <p:cNvCxnSpPr>
                <a:cxnSpLocks noChangeShapeType="1"/>
                <a:stCxn id="46" idx="6"/>
                <a:endCxn id="48" idx="2"/>
              </p:cNvCxnSpPr>
              <p:nvPr/>
            </p:nvCxnSpPr>
            <p:spPr bwMode="auto">
              <a:xfrm>
                <a:off x="6273205" y="5245423"/>
                <a:ext cx="157300" cy="149382"/>
              </a:xfrm>
              <a:prstGeom prst="curvedConnector3">
                <a:avLst>
                  <a:gd name="adj1" fmla="val 50000"/>
                </a:avLst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58" name="AutoShape 37"/>
              <p:cNvCxnSpPr>
                <a:cxnSpLocks noChangeShapeType="1"/>
                <a:stCxn id="48" idx="7"/>
                <a:endCxn id="51" idx="3"/>
              </p:cNvCxnSpPr>
              <p:nvPr/>
            </p:nvCxnSpPr>
            <p:spPr bwMode="auto">
              <a:xfrm flipV="1">
                <a:off x="6697372" y="5052474"/>
                <a:ext cx="91126" cy="236520"/>
              </a:xfrm>
              <a:prstGeom prst="curvedConnector3">
                <a:avLst>
                  <a:gd name="adj1" fmla="val 50000"/>
                </a:avLst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59" name="AutoShape 38"/>
              <p:cNvCxnSpPr>
                <a:cxnSpLocks noChangeShapeType="1"/>
                <a:stCxn id="46" idx="0"/>
                <a:endCxn id="47" idx="2"/>
              </p:cNvCxnSpPr>
              <p:nvPr/>
            </p:nvCxnSpPr>
            <p:spPr bwMode="auto">
              <a:xfrm rot="5400000" flipH="1" flipV="1">
                <a:off x="6121493" y="4943244"/>
                <a:ext cx="149381" cy="156216"/>
              </a:xfrm>
              <a:prstGeom prst="curvedConnector2">
                <a:avLst/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60" name="AutoShape 39"/>
              <p:cNvCxnSpPr>
                <a:cxnSpLocks noChangeShapeType="1"/>
                <a:stCxn id="51" idx="2"/>
                <a:endCxn id="47" idx="6"/>
              </p:cNvCxnSpPr>
              <p:nvPr/>
            </p:nvCxnSpPr>
            <p:spPr bwMode="auto">
              <a:xfrm flipH="1">
                <a:off x="6585634" y="4946661"/>
                <a:ext cx="156214" cy="1036"/>
              </a:xfrm>
              <a:prstGeom prst="curvedConnector3">
                <a:avLst>
                  <a:gd name="adj1" fmla="val 50000"/>
                </a:avLst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</p:grpSp>
        <p:grpSp>
          <p:nvGrpSpPr>
            <p:cNvPr id="19" name="Group 18"/>
            <p:cNvGrpSpPr/>
            <p:nvPr/>
          </p:nvGrpSpPr>
          <p:grpSpPr>
            <a:xfrm>
              <a:off x="3147276" y="2476336"/>
              <a:ext cx="1708274" cy="1168688"/>
              <a:chOff x="3147276" y="2476336"/>
              <a:chExt cx="1708274" cy="1168688"/>
            </a:xfrm>
          </p:grpSpPr>
          <p:sp>
            <p:nvSpPr>
              <p:cNvPr id="33" name="Cloud 32"/>
              <p:cNvSpPr/>
              <p:nvPr/>
            </p:nvSpPr>
            <p:spPr bwMode="auto">
              <a:xfrm>
                <a:off x="3147276" y="2476336"/>
                <a:ext cx="1708274" cy="1168688"/>
              </a:xfrm>
              <a:prstGeom prst="cloud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34" name="Oval 26"/>
              <p:cNvSpPr>
                <a:spLocks noChangeArrowheads="1"/>
              </p:cNvSpPr>
              <p:nvPr/>
            </p:nvSpPr>
            <p:spPr bwMode="auto">
              <a:xfrm>
                <a:off x="3431764" y="3001260"/>
                <a:ext cx="312430" cy="298762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5" name="Oval 27"/>
              <p:cNvSpPr>
                <a:spLocks noChangeArrowheads="1"/>
              </p:cNvSpPr>
              <p:nvPr/>
            </p:nvSpPr>
            <p:spPr bwMode="auto">
              <a:xfrm>
                <a:off x="3750635" y="2727189"/>
                <a:ext cx="312430" cy="298762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6" name="Oval 28"/>
              <p:cNvSpPr>
                <a:spLocks noChangeArrowheads="1"/>
              </p:cNvSpPr>
              <p:nvPr/>
            </p:nvSpPr>
            <p:spPr bwMode="auto">
              <a:xfrm>
                <a:off x="3900407" y="3150641"/>
                <a:ext cx="312430" cy="298762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7" name="Oval 29"/>
              <p:cNvSpPr>
                <a:spLocks noChangeArrowheads="1"/>
              </p:cNvSpPr>
              <p:nvPr/>
            </p:nvSpPr>
            <p:spPr bwMode="auto">
              <a:xfrm>
                <a:off x="4212838" y="2702497"/>
                <a:ext cx="312430" cy="298762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cxnSp>
            <p:nvCxnSpPr>
              <p:cNvPr id="38" name="AutoShape 36"/>
              <p:cNvCxnSpPr>
                <a:cxnSpLocks noChangeShapeType="1"/>
                <a:stCxn id="34" idx="6"/>
                <a:endCxn id="36" idx="2"/>
              </p:cNvCxnSpPr>
              <p:nvPr/>
            </p:nvCxnSpPr>
            <p:spPr bwMode="auto">
              <a:xfrm>
                <a:off x="3743108" y="3150641"/>
                <a:ext cx="157300" cy="149382"/>
              </a:xfrm>
              <a:prstGeom prst="curvedConnector3">
                <a:avLst>
                  <a:gd name="adj1" fmla="val 50000"/>
                </a:avLst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39" name="AutoShape 37"/>
              <p:cNvCxnSpPr>
                <a:cxnSpLocks noChangeShapeType="1"/>
                <a:stCxn id="36" idx="7"/>
                <a:endCxn id="37" idx="3"/>
              </p:cNvCxnSpPr>
              <p:nvPr/>
            </p:nvCxnSpPr>
            <p:spPr bwMode="auto">
              <a:xfrm flipV="1">
                <a:off x="4167276" y="2957690"/>
                <a:ext cx="91126" cy="236520"/>
              </a:xfrm>
              <a:prstGeom prst="curvedConnector3">
                <a:avLst>
                  <a:gd name="adj1" fmla="val 50000"/>
                </a:avLst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40" name="AutoShape 38"/>
              <p:cNvCxnSpPr>
                <a:cxnSpLocks noChangeShapeType="1"/>
                <a:stCxn id="34" idx="0"/>
                <a:endCxn id="35" idx="2"/>
              </p:cNvCxnSpPr>
              <p:nvPr/>
            </p:nvCxnSpPr>
            <p:spPr bwMode="auto">
              <a:xfrm rot="5400000" flipH="1" flipV="1">
                <a:off x="3606962" y="2857589"/>
                <a:ext cx="124689" cy="162656"/>
              </a:xfrm>
              <a:prstGeom prst="curvedConnector2">
                <a:avLst/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41" name="AutoShape 39"/>
              <p:cNvCxnSpPr>
                <a:cxnSpLocks noChangeShapeType="1"/>
                <a:stCxn id="37" idx="2"/>
                <a:endCxn id="35" idx="6"/>
              </p:cNvCxnSpPr>
              <p:nvPr/>
            </p:nvCxnSpPr>
            <p:spPr bwMode="auto">
              <a:xfrm rot="10800000" flipV="1">
                <a:off x="4063064" y="2851879"/>
                <a:ext cx="149775" cy="24692"/>
              </a:xfrm>
              <a:prstGeom prst="curvedConnector3">
                <a:avLst>
                  <a:gd name="adj1" fmla="val 50000"/>
                </a:avLst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</p:grpSp>
        <p:cxnSp>
          <p:nvCxnSpPr>
            <p:cNvPr id="20" name="Curved Connector 64"/>
            <p:cNvCxnSpPr>
              <a:cxnSpLocks noChangeShapeType="1"/>
              <a:stCxn id="63" idx="4"/>
              <a:endCxn id="34" idx="2"/>
            </p:cNvCxnSpPr>
            <p:nvPr/>
          </p:nvCxnSpPr>
          <p:spPr bwMode="auto">
            <a:xfrm rot="16200000" flipH="1">
              <a:off x="2758499" y="2477376"/>
              <a:ext cx="407330" cy="939197"/>
            </a:xfrm>
            <a:prstGeom prst="curvedConnector2">
              <a:avLst/>
            </a:prstGeom>
            <a:noFill/>
            <a:ln w="10800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21" name="Curved Connector 66"/>
            <p:cNvCxnSpPr>
              <a:cxnSpLocks noChangeShapeType="1"/>
              <a:stCxn id="28" idx="2"/>
              <a:endCxn id="35" idx="0"/>
            </p:cNvCxnSpPr>
            <p:nvPr/>
          </p:nvCxnSpPr>
          <p:spPr bwMode="auto">
            <a:xfrm rot="10800000" flipV="1">
              <a:off x="3906850" y="2209959"/>
              <a:ext cx="531386" cy="517230"/>
            </a:xfrm>
            <a:prstGeom prst="curvedConnector2">
              <a:avLst/>
            </a:prstGeom>
            <a:noFill/>
            <a:ln w="10800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22" name="Curved Connector 68"/>
            <p:cNvCxnSpPr>
              <a:cxnSpLocks noChangeShapeType="1"/>
              <a:stCxn id="36" idx="4"/>
              <a:endCxn id="46" idx="3"/>
            </p:cNvCxnSpPr>
            <p:nvPr/>
          </p:nvCxnSpPr>
          <p:spPr bwMode="auto">
            <a:xfrm rot="5400000" flipH="1" flipV="1">
              <a:off x="4822471" y="2264259"/>
              <a:ext cx="419295" cy="1950993"/>
            </a:xfrm>
            <a:prstGeom prst="curvedConnector3">
              <a:avLst>
                <a:gd name="adj1" fmla="val -56012"/>
              </a:avLst>
            </a:prstGeom>
            <a:noFill/>
            <a:ln w="10800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23" name="Shape 70"/>
            <p:cNvCxnSpPr>
              <a:cxnSpLocks noChangeShapeType="1"/>
              <a:endCxn id="47" idx="1"/>
            </p:cNvCxnSpPr>
            <p:nvPr/>
          </p:nvCxnSpPr>
          <p:spPr bwMode="auto">
            <a:xfrm flipV="1">
              <a:off x="4525268" y="2520089"/>
              <a:ext cx="1794777" cy="320893"/>
            </a:xfrm>
            <a:prstGeom prst="curvedConnector4">
              <a:avLst>
                <a:gd name="adj1" fmla="val 38960"/>
                <a:gd name="adj2" fmla="val 213040"/>
              </a:avLst>
            </a:prstGeom>
            <a:noFill/>
            <a:ln w="10800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24" name="Curved Connector 62"/>
            <p:cNvCxnSpPr>
              <a:cxnSpLocks noChangeShapeType="1"/>
              <a:stCxn id="64" idx="7"/>
              <a:endCxn id="29" idx="2"/>
            </p:cNvCxnSpPr>
            <p:nvPr/>
          </p:nvCxnSpPr>
          <p:spPr bwMode="auto">
            <a:xfrm rot="5400000" flipH="1" flipV="1">
              <a:off x="3496396" y="1254530"/>
              <a:ext cx="204686" cy="1366565"/>
            </a:xfrm>
            <a:prstGeom prst="curvedConnector2">
              <a:avLst/>
            </a:prstGeom>
            <a:noFill/>
            <a:ln w="10800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grpSp>
          <p:nvGrpSpPr>
            <p:cNvPr id="25" name="Group 24"/>
            <p:cNvGrpSpPr/>
            <p:nvPr/>
          </p:nvGrpSpPr>
          <p:grpSpPr>
            <a:xfrm>
              <a:off x="3989671" y="1451118"/>
              <a:ext cx="1373473" cy="1061081"/>
              <a:chOff x="3989671" y="1451118"/>
              <a:chExt cx="1373473" cy="1061081"/>
            </a:xfrm>
          </p:grpSpPr>
          <p:sp>
            <p:nvSpPr>
              <p:cNvPr id="27" name="Cloud 26"/>
              <p:cNvSpPr/>
              <p:nvPr/>
            </p:nvSpPr>
            <p:spPr bwMode="auto">
              <a:xfrm>
                <a:off x="3989671" y="1451118"/>
                <a:ext cx="1373473" cy="1061081"/>
              </a:xfrm>
              <a:prstGeom prst="cloud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28" name="Oval 26"/>
              <p:cNvSpPr>
                <a:spLocks noChangeArrowheads="1"/>
              </p:cNvSpPr>
              <p:nvPr/>
            </p:nvSpPr>
            <p:spPr bwMode="auto">
              <a:xfrm>
                <a:off x="4438235" y="2052279"/>
                <a:ext cx="312430" cy="315360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" name="Oval 27"/>
              <p:cNvSpPr>
                <a:spLocks noChangeArrowheads="1"/>
              </p:cNvSpPr>
              <p:nvPr/>
            </p:nvSpPr>
            <p:spPr bwMode="auto">
              <a:xfrm>
                <a:off x="4282022" y="1677788"/>
                <a:ext cx="312430" cy="315360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0" name="Oval 29"/>
              <p:cNvSpPr>
                <a:spLocks noChangeArrowheads="1"/>
              </p:cNvSpPr>
              <p:nvPr/>
            </p:nvSpPr>
            <p:spPr bwMode="auto">
              <a:xfrm>
                <a:off x="4750665" y="1677788"/>
                <a:ext cx="312430" cy="315360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cxnSp>
            <p:nvCxnSpPr>
              <p:cNvPr id="31" name="Straight Arrow Connector 72"/>
              <p:cNvCxnSpPr>
                <a:cxnSpLocks noChangeShapeType="1"/>
                <a:stCxn id="30" idx="3"/>
                <a:endCxn id="28" idx="7"/>
              </p:cNvCxnSpPr>
              <p:nvPr/>
            </p:nvCxnSpPr>
            <p:spPr bwMode="auto">
              <a:xfrm rot="5400000">
                <a:off x="4674917" y="1976959"/>
                <a:ext cx="151496" cy="91509"/>
              </a:xfrm>
              <a:prstGeom prst="straightConnector1">
                <a:avLst/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32" name="Curved Connector 75"/>
              <p:cNvCxnSpPr>
                <a:cxnSpLocks noChangeShapeType="1"/>
                <a:stCxn id="29" idx="6"/>
                <a:endCxn id="30" idx="2"/>
              </p:cNvCxnSpPr>
              <p:nvPr/>
            </p:nvCxnSpPr>
            <p:spPr bwMode="auto">
              <a:xfrm>
                <a:off x="4594451" y="1835468"/>
                <a:ext cx="156214" cy="1096"/>
              </a:xfrm>
              <a:prstGeom prst="curvedConnector3">
                <a:avLst>
                  <a:gd name="adj1" fmla="val 50000"/>
                </a:avLst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</p:grpSp>
        <p:cxnSp>
          <p:nvCxnSpPr>
            <p:cNvPr id="26" name="Shape 79"/>
            <p:cNvCxnSpPr>
              <a:cxnSpLocks noChangeShapeType="1"/>
              <a:stCxn id="30" idx="6"/>
              <a:endCxn id="47" idx="0"/>
            </p:cNvCxnSpPr>
            <p:nvPr/>
          </p:nvCxnSpPr>
          <p:spPr bwMode="auto">
            <a:xfrm>
              <a:off x="5063094" y="1835470"/>
              <a:ext cx="1367412" cy="640866"/>
            </a:xfrm>
            <a:prstGeom prst="curvedConnector2">
              <a:avLst/>
            </a:prstGeom>
            <a:noFill/>
            <a:ln w="10800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47" y="4246322"/>
            <a:ext cx="539604" cy="6391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824" y="2126006"/>
            <a:ext cx="614025" cy="541877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479" y="4043793"/>
            <a:ext cx="530181" cy="530181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738" y="3669741"/>
            <a:ext cx="539604" cy="639143"/>
          </a:xfrm>
          <a:prstGeom prst="rect">
            <a:avLst/>
          </a:prstGeom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483925" y="10998"/>
            <a:ext cx="10016104" cy="1752599"/>
          </a:xfrm>
        </p:spPr>
        <p:txBody>
          <a:bodyPr/>
          <a:lstStyle/>
          <a:p>
            <a:r>
              <a:rPr lang="en-US" dirty="0"/>
              <a:t>Typical application</a:t>
            </a:r>
          </a:p>
        </p:txBody>
      </p:sp>
      <p:sp>
        <p:nvSpPr>
          <p:cNvPr id="10" name="Bent Arrow 9"/>
          <p:cNvSpPr/>
          <p:nvPr/>
        </p:nvSpPr>
        <p:spPr>
          <a:xfrm>
            <a:off x="5203608" y="1852387"/>
            <a:ext cx="4004852" cy="1273079"/>
          </a:xfrm>
          <a:prstGeom prst="bentArrow">
            <a:avLst/>
          </a:prstGeom>
          <a:solidFill>
            <a:schemeClr val="accent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71" name="Bent Arrow 70"/>
          <p:cNvSpPr/>
          <p:nvPr/>
        </p:nvSpPr>
        <p:spPr>
          <a:xfrm flipV="1">
            <a:off x="5170743" y="4316011"/>
            <a:ext cx="4004852" cy="1448711"/>
          </a:xfrm>
          <a:prstGeom prst="bentArrow">
            <a:avLst/>
          </a:prstGeom>
          <a:solidFill>
            <a:schemeClr val="accent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u="sng" dirty="0">
              <a:solidFill>
                <a:schemeClr val="tx1"/>
              </a:solidFill>
            </a:endParaRPr>
          </a:p>
        </p:txBody>
      </p:sp>
      <p:sp>
        <p:nvSpPr>
          <p:cNvPr id="72" name="Oval 71"/>
          <p:cNvSpPr>
            <a:spLocks noChangeArrowheads="1"/>
          </p:cNvSpPr>
          <p:nvPr/>
        </p:nvSpPr>
        <p:spPr bwMode="auto">
          <a:xfrm>
            <a:off x="2070245" y="5121862"/>
            <a:ext cx="230861" cy="233026"/>
          </a:xfrm>
          <a:prstGeom prst="ellipse">
            <a:avLst/>
          </a:prstGeom>
          <a:solidFill>
            <a:srgbClr val="CCCCCC"/>
          </a:solidFill>
          <a:ln w="1080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Cloud 72"/>
          <p:cNvSpPr/>
          <p:nvPr/>
        </p:nvSpPr>
        <p:spPr bwMode="auto">
          <a:xfrm>
            <a:off x="1995148" y="5388563"/>
            <a:ext cx="381057" cy="376159"/>
          </a:xfrm>
          <a:prstGeom prst="cloud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311993" y="5075225"/>
            <a:ext cx="1120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: Process</a:t>
            </a:r>
            <a:endParaRPr lang="it-IT" dirty="0"/>
          </a:p>
        </p:txBody>
      </p:sp>
      <p:sp>
        <p:nvSpPr>
          <p:cNvPr id="74" name="TextBox 73"/>
          <p:cNvSpPr txBox="1"/>
          <p:nvPr/>
        </p:nvSpPr>
        <p:spPr>
          <a:xfrm>
            <a:off x="2320752" y="5387559"/>
            <a:ext cx="1120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: Machine</a:t>
            </a:r>
            <a:endParaRPr lang="it-I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8</a:t>
            </a:fld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FD4952C3-E23D-42F7-AA09-9896E3B196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90922" y="3565997"/>
            <a:ext cx="2618248" cy="230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235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4" grpId="0"/>
      <p:bldP spid="10" grpId="0" animBg="1"/>
      <p:bldP spid="71" grpId="0" animBg="1"/>
      <p:bldP spid="72" grpId="0" animBg="1"/>
      <p:bldP spid="73" grpId="0" animBg="1"/>
      <p:bldP spid="13" grpId="0"/>
      <p:bldP spid="7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2" y="76200"/>
            <a:ext cx="10016104" cy="1752599"/>
          </a:xfrm>
        </p:spPr>
        <p:txBody>
          <a:bodyPr/>
          <a:lstStyle/>
          <a:p>
            <a:r>
              <a:rPr lang="en-US" dirty="0"/>
              <a:t>Who uses YARP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9</a:t>
            </a:fld>
            <a:endParaRPr lang="it-IT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412" y="1533022"/>
            <a:ext cx="7848346" cy="4419600"/>
          </a:xfrm>
          <a:prstGeom prst="rect">
            <a:avLst/>
          </a:prstGeom>
        </p:spPr>
      </p:pic>
      <p:pic>
        <p:nvPicPr>
          <p:cNvPr id="8" name="Immagine 7" descr="Immagine che contiene interni, piccolo, tavolo, tenendo&#10;&#10;Descrizione generata automaticamente">
            <a:extLst>
              <a:ext uri="{FF2B5EF4-FFF2-40B4-BE49-F238E27FC236}">
                <a16:creationId xmlns:a16="http://schemas.microsoft.com/office/drawing/2014/main" id="{0D68044B-4FD0-4345-80E7-CD328BE516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9238" y="985836"/>
            <a:ext cx="2689587" cy="5039949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9005" y="-5191"/>
            <a:ext cx="1153385" cy="1153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064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Franklin Gothic Medium">
      <a:maj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Franklin Gothic Medium">
      <a:maj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02F2BE50-DDB3-465B-A26E-975A276D436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C80FAF7-F941-4D3E-A3C3-283A611079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9220E13-D325-4A9E-AA7A-0D1409275EB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40262f94-9f35-4ac3-9a90-690165a166b7"/>
    <ds:schemaRef ds:uri="a4f35948-e619-41b3-aa29-22878b09cfd2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3423</TotalTime>
  <Words>2186</Words>
  <Application>Microsoft Office PowerPoint</Application>
  <PresentationFormat>Personalizzato</PresentationFormat>
  <Paragraphs>466</Paragraphs>
  <Slides>38</Slides>
  <Notes>31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38</vt:i4>
      </vt:variant>
    </vt:vector>
  </HeadingPairs>
  <TitlesOfParts>
    <vt:vector size="46" baseType="lpstr">
      <vt:lpstr>Arial</vt:lpstr>
      <vt:lpstr>Bliss Pro Light</vt:lpstr>
      <vt:lpstr>Consolas</vt:lpstr>
      <vt:lpstr>Corbel</vt:lpstr>
      <vt:lpstr>Courier New</vt:lpstr>
      <vt:lpstr>Franklin Gothic Medium</vt:lpstr>
      <vt:lpstr>Wingdings</vt:lpstr>
      <vt:lpstr>Parallax</vt:lpstr>
      <vt:lpstr>YARP</vt:lpstr>
      <vt:lpstr>Summary</vt:lpstr>
      <vt:lpstr>What is YARP?</vt:lpstr>
      <vt:lpstr>Let’s start from the end – Why?</vt:lpstr>
      <vt:lpstr>Why do we need a framework?</vt:lpstr>
      <vt:lpstr>Presentazione standard di PowerPoint</vt:lpstr>
      <vt:lpstr>Presentazione standard di PowerPoint</vt:lpstr>
      <vt:lpstr>Typical application</vt:lpstr>
      <vt:lpstr>Who uses YARP</vt:lpstr>
      <vt:lpstr>YARP Ports</vt:lpstr>
      <vt:lpstr>YARP Ports: How YARP communicates</vt:lpstr>
      <vt:lpstr>YARP Ports: How YARP communicates</vt:lpstr>
      <vt:lpstr>Data types</vt:lpstr>
      <vt:lpstr>yarp::os::Property</vt:lpstr>
      <vt:lpstr>yarp::os::Bottle</vt:lpstr>
      <vt:lpstr>yarp::sig::ImageOf&lt;PixelType&gt;</vt:lpstr>
      <vt:lpstr>yarp::sig::PointCloud&lt;DataType&gt;</vt:lpstr>
      <vt:lpstr>Working with Ports – Client/Server</vt:lpstr>
      <vt:lpstr>Working with Ports -- Streaming</vt:lpstr>
      <vt:lpstr>YARP Devices</vt:lpstr>
      <vt:lpstr>YARP Devices: Hardware abstraction</vt:lpstr>
      <vt:lpstr>YARP Devices: Hardware abstraction</vt:lpstr>
      <vt:lpstr>YARP Devices: Hardware abstraction</vt:lpstr>
      <vt:lpstr>Interfaces</vt:lpstr>
      <vt:lpstr>Opening a device</vt:lpstr>
      <vt:lpstr>Remote Control Board</vt:lpstr>
      <vt:lpstr>Presentazione standard di PowerPoint</vt:lpstr>
      <vt:lpstr>IPositionControl</vt:lpstr>
      <vt:lpstr>IPositionControl</vt:lpstr>
      <vt:lpstr>YARP Command Line and GUI tools</vt:lpstr>
      <vt:lpstr>YARP Command Line tools</vt:lpstr>
      <vt:lpstr>YARP GUI: YARP manager</vt:lpstr>
      <vt:lpstr>YARP GUI: YARP view</vt:lpstr>
      <vt:lpstr>Other  YARP features</vt:lpstr>
      <vt:lpstr>Other middleware</vt:lpstr>
      <vt:lpstr>Presentazione standard di PowerPoint</vt:lpstr>
      <vt:lpstr>YARP - ROS compatibility</vt:lpstr>
      <vt:lpstr>THANKS FOR THE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YARP</dc:title>
  <dc:creator>Nicolo Genesio</dc:creator>
  <cp:lastModifiedBy>Silvio Traversaro</cp:lastModifiedBy>
  <cp:revision>346</cp:revision>
  <dcterms:created xsi:type="dcterms:W3CDTF">2017-07-11T14:14:43Z</dcterms:created>
  <dcterms:modified xsi:type="dcterms:W3CDTF">2021-04-25T14:16:47Z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